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82" r:id="rId3"/>
    <p:sldId id="257" r:id="rId4"/>
    <p:sldId id="264" r:id="rId5"/>
    <p:sldId id="265" r:id="rId6"/>
    <p:sldId id="267" r:id="rId7"/>
    <p:sldId id="268" r:id="rId8"/>
    <p:sldId id="269" r:id="rId9"/>
    <p:sldId id="270" r:id="rId10"/>
    <p:sldId id="271" r:id="rId11"/>
    <p:sldId id="266" r:id="rId12"/>
    <p:sldId id="272" r:id="rId13"/>
    <p:sldId id="273" r:id="rId14"/>
    <p:sldId id="274" r:id="rId15"/>
    <p:sldId id="275" r:id="rId16"/>
    <p:sldId id="279" r:id="rId17"/>
    <p:sldId id="276" r:id="rId18"/>
    <p:sldId id="277" r:id="rId19"/>
    <p:sldId id="278" r:id="rId20"/>
    <p:sldId id="280" r:id="rId21"/>
    <p:sldId id="281" r:id="rId22"/>
    <p:sldId id="283" r:id="rId23"/>
    <p:sldId id="284" r:id="rId24"/>
    <p:sldId id="285" r:id="rId25"/>
    <p:sldId id="28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91" autoAdjust="0"/>
    <p:restoredTop sz="94646" autoAdjust="0"/>
  </p:normalViewPr>
  <p:slideViewPr>
    <p:cSldViewPr snapToGrid="0">
      <p:cViewPr varScale="1">
        <p:scale>
          <a:sx n="79" d="100"/>
          <a:sy n="79" d="100"/>
        </p:scale>
        <p:origin x="-1494" y="-96"/>
      </p:cViewPr>
      <p:guideLst>
        <p:guide orient="horz" pos="785"/>
        <p:guide pos="309"/>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CC1678-44B7-463C-A681-EDB9A328CB29}" type="datetimeFigureOut">
              <a:rPr lang="en-US" smtClean="0"/>
              <a:pPr/>
              <a:t>5/14/2010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A14B09-7C50-4114-8675-D6CC4E79564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A14B09-7C50-4114-8675-D6CC4E79564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A14B09-7C50-4114-8675-D6CC4E79564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11"/>
          <p:cNvSpPr>
            <a:spLocks noChangeArrowheads="1"/>
          </p:cNvSpPr>
          <p:nvPr userDrawn="1"/>
        </p:nvSpPr>
        <p:spPr bwMode="gray">
          <a:xfrm>
            <a:off x="0" y="0"/>
            <a:ext cx="9144000" cy="6858000"/>
          </a:xfrm>
          <a:prstGeom prst="rect">
            <a:avLst/>
          </a:prstGeom>
          <a:solidFill>
            <a:srgbClr val="DFDFDF"/>
          </a:solidFill>
          <a:ln w="28575" algn="ctr">
            <a:noFill/>
            <a:miter lim="800000"/>
            <a:headEnd/>
            <a:tailEnd/>
          </a:ln>
          <a:effectLst/>
        </p:spPr>
        <p:txBody>
          <a:bodyPr wrap="none" tIns="0" rIns="0" bIns="0" anchor="ctr">
            <a:noAutofit/>
          </a:bodyPr>
          <a:lstStyle/>
          <a:p>
            <a:pPr>
              <a:defRPr/>
            </a:pPr>
            <a:endParaRPr lang="en-US">
              <a:latin typeface="Arial" pitchFamily="34" charset="0"/>
              <a:ea typeface="+mn-ea"/>
            </a:endParaRPr>
          </a:p>
        </p:txBody>
      </p:sp>
      <p:sp>
        <p:nvSpPr>
          <p:cNvPr id="2" name="Title 1"/>
          <p:cNvSpPr>
            <a:spLocks noGrp="1"/>
          </p:cNvSpPr>
          <p:nvPr>
            <p:ph type="ctrTitle"/>
          </p:nvPr>
        </p:nvSpPr>
        <p:spPr>
          <a:xfrm>
            <a:off x="914400" y="2532888"/>
            <a:ext cx="7315200" cy="877824"/>
          </a:xfrm>
        </p:spPr>
        <p:txBody>
          <a:bodyPr>
            <a:noAutofit/>
          </a:bodyPr>
          <a:lstStyle>
            <a:lvl1pPr algn="l" defTabSz="457200" rtl="0" eaLnBrk="1" fontAlgn="base" hangingPunct="1">
              <a:lnSpc>
                <a:spcPct val="90000"/>
              </a:lnSpc>
              <a:spcBef>
                <a:spcPct val="0"/>
              </a:spcBef>
              <a:spcAft>
                <a:spcPct val="20000"/>
              </a:spcAft>
              <a:defRPr lang="en-US" sz="3200" b="1" cap="all" baseline="0" dirty="0" smtClean="0">
                <a:solidFill>
                  <a:srgbClr val="292929"/>
                </a:solidFill>
                <a:latin typeface="Arial" pitchFamily="34" charset="0"/>
                <a:ea typeface="+mj-ea"/>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611880"/>
            <a:ext cx="5943600" cy="1051560"/>
          </a:xfrm>
        </p:spPr>
        <p:txBody>
          <a:bodyPr>
            <a:noAutofit/>
          </a:bodyPr>
          <a:lstStyle>
            <a:lvl1pPr marL="0" indent="0" algn="l" defTabSz="457200" rtl="0" eaLnBrk="1" fontAlgn="base" hangingPunct="1">
              <a:lnSpc>
                <a:spcPct val="95000"/>
              </a:lnSpc>
              <a:spcBef>
                <a:spcPct val="0"/>
              </a:spcBef>
              <a:spcAft>
                <a:spcPts val="600"/>
              </a:spcAft>
              <a:buClrTx/>
              <a:buFontTx/>
              <a:buNone/>
              <a:defRPr lang="en-US" sz="2000" dirty="0" smtClean="0">
                <a:solidFill>
                  <a:srgbClr val="4D4D4D"/>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7" descr="blue-window"/>
          <p:cNvPicPr>
            <a:picLocks noChangeAspect="1" noChangeArrowheads="1"/>
          </p:cNvPicPr>
          <p:nvPr userDrawn="1"/>
        </p:nvPicPr>
        <p:blipFill>
          <a:blip r:embed="rId2" cstate="print"/>
          <a:srcRect b="37572"/>
          <a:stretch>
            <a:fillRect/>
          </a:stretch>
        </p:blipFill>
        <p:spPr bwMode="auto">
          <a:xfrm>
            <a:off x="450850" y="5468938"/>
            <a:ext cx="8242300" cy="933450"/>
          </a:xfrm>
          <a:prstGeom prst="rect">
            <a:avLst/>
          </a:prstGeom>
          <a:noFill/>
          <a:ln w="9525">
            <a:noFill/>
            <a:miter lim="800000"/>
            <a:headEnd/>
            <a:tailEnd/>
          </a:ln>
        </p:spPr>
      </p:pic>
      <p:pic>
        <p:nvPicPr>
          <p:cNvPr id="7" name="Picture 6" descr="juniper_black.png"/>
          <p:cNvPicPr>
            <a:picLocks noChangeAspect="1"/>
          </p:cNvPicPr>
          <p:nvPr userDrawn="1"/>
        </p:nvPicPr>
        <p:blipFill>
          <a:blip r:embed="rId3" cstate="print"/>
          <a:stretch>
            <a:fillRect/>
          </a:stretch>
        </p:blipFill>
        <p:spPr>
          <a:xfrm>
            <a:off x="6495898" y="917673"/>
            <a:ext cx="1718044" cy="468557"/>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lgn="l" defTabSz="457200" rtl="0" eaLnBrk="1" fontAlgn="base" hangingPunct="1">
              <a:lnSpc>
                <a:spcPct val="90000"/>
              </a:lnSpc>
              <a:spcBef>
                <a:spcPct val="0"/>
              </a:spcBef>
              <a:spcAft>
                <a:spcPct val="20000"/>
              </a:spcAft>
            </a:pPr>
            <a:r>
              <a:rPr lang="en-US" smtClean="0"/>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ct val="20000"/>
              </a:spcAft>
              <a:defRPr lang="en-US" sz="2400" b="1" cap="all" baseline="0" dirty="0" smtClean="0">
                <a:solidFill>
                  <a:srgbClr val="292929"/>
                </a:solidFill>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pic>
        <p:nvPicPr>
          <p:cNvPr id="3" name="Picture 2" descr="lrg-ven-gradient-3.png"/>
          <p:cNvPicPr>
            <a:picLocks noChangeAspect="1"/>
          </p:cNvPicPr>
          <p:nvPr userDrawn="1"/>
        </p:nvPicPr>
        <p:blipFill>
          <a:blip r:embed="rId2" cstate="print"/>
          <a:stretch>
            <a:fillRect/>
          </a:stretch>
        </p:blipFill>
        <p:spPr>
          <a:xfrm>
            <a:off x="0" y="5038725"/>
            <a:ext cx="9144000" cy="1819275"/>
          </a:xfrm>
          <a:prstGeom prst="rect">
            <a:avLst/>
          </a:prstGeom>
        </p:spPr>
      </p:pic>
      <p:sp>
        <p:nvSpPr>
          <p:cNvPr id="4" name="Rectangle 44"/>
          <p:cNvSpPr>
            <a:spLocks noChangeArrowheads="1"/>
          </p:cNvSpPr>
          <p:nvPr userDrawn="1"/>
        </p:nvSpPr>
        <p:spPr bwMode="invGray">
          <a:xfrm>
            <a:off x="0" y="0"/>
            <a:ext cx="9144000" cy="6858000"/>
          </a:xfrm>
          <a:prstGeom prst="rect">
            <a:avLst/>
          </a:prstGeom>
          <a:gradFill rotWithShape="1">
            <a:gsLst>
              <a:gs pos="0">
                <a:srgbClr val="BABCBE">
                  <a:alpha val="14999"/>
                </a:srgbClr>
              </a:gs>
              <a:gs pos="100000">
                <a:srgbClr val="565758">
                  <a:alpha val="14999"/>
                </a:srgbClr>
              </a:gs>
            </a:gsLst>
            <a:lin ang="5400000" scaled="1"/>
          </a:gradFill>
          <a:ln w="28575" algn="ctr">
            <a:noFill/>
            <a:miter lim="800000"/>
            <a:headEnd/>
            <a:tailEnd/>
          </a:ln>
          <a:effectLst/>
        </p:spPr>
        <p:txBody>
          <a:bodyPr wrap="none" tIns="0" rIns="0" bIns="0" anchor="ctr">
            <a:spAutoFit/>
          </a:bodyPr>
          <a:lstStyle/>
          <a:p>
            <a:pPr>
              <a:defRPr/>
            </a:pPr>
            <a:endParaRPr lang="en-US">
              <a:latin typeface="Arial" pitchFamily="34" charset="0"/>
              <a:ea typeface="+mn-ea"/>
            </a:endParaRPr>
          </a:p>
        </p:txBody>
      </p:sp>
      <p:pic>
        <p:nvPicPr>
          <p:cNvPr id="5" name="Picture 2"/>
          <p:cNvPicPr>
            <a:picLocks noChangeAspect="1" noChangeArrowheads="1"/>
          </p:cNvPicPr>
          <p:nvPr userDrawn="1"/>
        </p:nvPicPr>
        <p:blipFill>
          <a:blip r:embed="rId3" cstate="print"/>
          <a:srcRect/>
          <a:stretch>
            <a:fillRect/>
          </a:stretch>
        </p:blipFill>
        <p:spPr bwMode="auto">
          <a:xfrm>
            <a:off x="3702050" y="2184400"/>
            <a:ext cx="4554538" cy="3822700"/>
          </a:xfrm>
          <a:prstGeom prst="rect">
            <a:avLst/>
          </a:prstGeom>
          <a:noFill/>
          <a:ln w="28575">
            <a:noFill/>
            <a:miter lim="800000"/>
            <a:headEnd/>
            <a:tailEnd type="none" w="lg" len="sm"/>
          </a:ln>
          <a:effec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5488" y="256032"/>
            <a:ext cx="8220456" cy="740664"/>
          </a:xfrm>
          <a:prstGeom prst="rect">
            <a:avLst/>
          </a:prstGeom>
          <a:noFill/>
          <a:ln w="9525" algn="ctr">
            <a:noFill/>
            <a:miter lim="800000"/>
            <a:headEnd/>
            <a:tailEnd/>
          </a:ln>
        </p:spPr>
        <p:txBody>
          <a:bodyPr vert="horz" wrap="square" lIns="0" tIns="45720" rIns="91440" bIns="45720" numCol="1" anchor="b" anchorCtr="0" compatLnSpc="1">
            <a:prstTxWarp prst="textNoShape">
              <a:avLst/>
            </a:prstTxWarp>
          </a:bodyPr>
          <a:lstStyle/>
          <a:p>
            <a:pPr lvl="0" algn="l" defTabSz="457200" rtl="0" eaLnBrk="1" fontAlgn="base" hangingPunct="1">
              <a:lnSpc>
                <a:spcPct val="90000"/>
              </a:lnSpc>
              <a:spcBef>
                <a:spcPct val="0"/>
              </a:spcBef>
              <a:spcAft>
                <a:spcPct val="20000"/>
              </a:spcAft>
            </a:pPr>
            <a:r>
              <a:rPr lang="en-US" dirty="0" smtClean="0"/>
              <a:t>Click to edit </a:t>
            </a:r>
            <a:br>
              <a:rPr lang="en-US" dirty="0" smtClean="0"/>
            </a:br>
            <a:r>
              <a:rPr lang="en-US" dirty="0" smtClean="0"/>
              <a:t>Master title style</a:t>
            </a:r>
            <a:endParaRPr lang="en-US" dirty="0"/>
          </a:p>
        </p:txBody>
      </p:sp>
      <p:sp>
        <p:nvSpPr>
          <p:cNvPr id="3" name="Text Placeholder 2"/>
          <p:cNvSpPr>
            <a:spLocks noGrp="1"/>
          </p:cNvSpPr>
          <p:nvPr>
            <p:ph type="body" idx="1"/>
          </p:nvPr>
        </p:nvSpPr>
        <p:spPr>
          <a:xfrm>
            <a:off x="368050" y="1134036"/>
            <a:ext cx="8220456" cy="4773168"/>
          </a:xfrm>
          <a:prstGeom prst="rect">
            <a:avLst/>
          </a:prstGeom>
        </p:spPr>
        <p:txBody>
          <a:bodyPr vert="horz" lIns="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Rectangle 26"/>
          <p:cNvSpPr>
            <a:spLocks noChangeArrowheads="1"/>
          </p:cNvSpPr>
          <p:nvPr/>
        </p:nvSpPr>
        <p:spPr bwMode="black">
          <a:xfrm>
            <a:off x="471488" y="6229350"/>
            <a:ext cx="530225" cy="198438"/>
          </a:xfrm>
          <a:prstGeom prst="rect">
            <a:avLst/>
          </a:prstGeom>
          <a:noFill/>
          <a:ln w="9525" algn="ctr">
            <a:noFill/>
            <a:miter lim="800000"/>
            <a:headEnd/>
            <a:tailEnd/>
          </a:ln>
        </p:spPr>
        <p:txBody>
          <a:bodyPr wrap="none" lIns="0" tIns="0" rIns="0" bIns="0" anchor="b"/>
          <a:lstStyle/>
          <a:p>
            <a:pPr algn="l" eaLnBrk="0" hangingPunct="0">
              <a:spcBef>
                <a:spcPct val="0"/>
              </a:spcBef>
              <a:tabLst>
                <a:tab pos="461963" algn="l"/>
                <a:tab pos="4572000" algn="ctr"/>
                <a:tab pos="8461375" algn="r"/>
                <a:tab pos="8855075" algn="r"/>
              </a:tabLst>
              <a:defRPr/>
            </a:pPr>
            <a:fld id="{E46DE64C-7D15-458B-8CF1-EEE6A14FF4AB}" type="slidenum">
              <a:rPr lang="en-US" sz="1000">
                <a:solidFill>
                  <a:srgbClr val="807F83"/>
                </a:solidFill>
                <a:latin typeface="Arial" pitchFamily="34" charset="0"/>
              </a:rPr>
              <a:pPr algn="l" eaLnBrk="0" hangingPunct="0">
                <a:spcBef>
                  <a:spcPct val="0"/>
                </a:spcBef>
                <a:tabLst>
                  <a:tab pos="461963" algn="l"/>
                  <a:tab pos="4572000" algn="ctr"/>
                  <a:tab pos="8461375" algn="r"/>
                  <a:tab pos="8855075" algn="r"/>
                </a:tabLst>
                <a:defRPr/>
              </a:pPr>
              <a:t>‹#›</a:t>
            </a:fld>
            <a:endParaRPr lang="en-US" sz="1000">
              <a:solidFill>
                <a:srgbClr val="807F83"/>
              </a:solidFill>
              <a:latin typeface="Arial" pitchFamily="34" charset="0"/>
            </a:endParaRPr>
          </a:p>
        </p:txBody>
      </p:sp>
      <p:grpSp>
        <p:nvGrpSpPr>
          <p:cNvPr id="18" name="Group 6"/>
          <p:cNvGrpSpPr>
            <a:grpSpLocks/>
          </p:cNvGrpSpPr>
          <p:nvPr/>
        </p:nvGrpSpPr>
        <p:grpSpPr bwMode="auto">
          <a:xfrm>
            <a:off x="450850" y="238125"/>
            <a:ext cx="8240713" cy="5994400"/>
            <a:chOff x="284" y="150"/>
            <a:chExt cx="5182" cy="3776"/>
          </a:xfrm>
        </p:grpSpPr>
        <p:sp>
          <p:nvSpPr>
            <p:cNvPr id="19" name="Line 7"/>
            <p:cNvSpPr>
              <a:spLocks noChangeShapeType="1"/>
            </p:cNvSpPr>
            <p:nvPr userDrawn="1"/>
          </p:nvSpPr>
          <p:spPr bwMode="auto">
            <a:xfrm>
              <a:off x="284" y="3926"/>
              <a:ext cx="5182" cy="0"/>
            </a:xfrm>
            <a:prstGeom prst="line">
              <a:avLst/>
            </a:prstGeom>
            <a:noFill/>
            <a:ln w="12700">
              <a:solidFill>
                <a:srgbClr val="BABCBE"/>
              </a:solidFill>
              <a:round/>
              <a:headEnd/>
              <a:tailEnd/>
            </a:ln>
            <a:effectLst/>
          </p:spPr>
          <p:txBody>
            <a:bodyPr/>
            <a:lstStyle/>
            <a:p>
              <a:pPr>
                <a:defRPr/>
              </a:pPr>
              <a:endParaRPr lang="en-US">
                <a:latin typeface="Arial" pitchFamily="34" charset="0"/>
                <a:ea typeface="+mn-ea"/>
              </a:endParaRPr>
            </a:p>
          </p:txBody>
        </p:sp>
        <p:sp>
          <p:nvSpPr>
            <p:cNvPr id="20" name="Line 8"/>
            <p:cNvSpPr>
              <a:spLocks noChangeShapeType="1"/>
            </p:cNvSpPr>
            <p:nvPr userDrawn="1"/>
          </p:nvSpPr>
          <p:spPr bwMode="auto">
            <a:xfrm>
              <a:off x="284" y="602"/>
              <a:ext cx="5182" cy="0"/>
            </a:xfrm>
            <a:prstGeom prst="line">
              <a:avLst/>
            </a:prstGeom>
            <a:noFill/>
            <a:ln w="12700">
              <a:solidFill>
                <a:srgbClr val="BABCBE"/>
              </a:solidFill>
              <a:round/>
              <a:headEnd/>
              <a:tailEnd/>
            </a:ln>
            <a:effectLst/>
          </p:spPr>
          <p:txBody>
            <a:bodyPr/>
            <a:lstStyle/>
            <a:p>
              <a:pPr>
                <a:defRPr/>
              </a:pPr>
              <a:endParaRPr lang="en-US">
                <a:latin typeface="Arial" pitchFamily="34" charset="0"/>
                <a:ea typeface="+mn-ea"/>
              </a:endParaRPr>
            </a:p>
          </p:txBody>
        </p:sp>
        <p:sp>
          <p:nvSpPr>
            <p:cNvPr id="21" name="Line 9"/>
            <p:cNvSpPr>
              <a:spLocks noChangeShapeType="1"/>
            </p:cNvSpPr>
            <p:nvPr userDrawn="1"/>
          </p:nvSpPr>
          <p:spPr bwMode="auto">
            <a:xfrm>
              <a:off x="284" y="150"/>
              <a:ext cx="5182" cy="0"/>
            </a:xfrm>
            <a:prstGeom prst="line">
              <a:avLst/>
            </a:prstGeom>
            <a:noFill/>
            <a:ln w="12700">
              <a:solidFill>
                <a:srgbClr val="BABCBE"/>
              </a:solidFill>
              <a:round/>
              <a:headEnd/>
              <a:tailEnd/>
            </a:ln>
            <a:effectLst/>
          </p:spPr>
          <p:txBody>
            <a:bodyPr/>
            <a:lstStyle/>
            <a:p>
              <a:pPr>
                <a:defRPr/>
              </a:pPr>
              <a:endParaRPr lang="en-US">
                <a:latin typeface="Arial" pitchFamily="34" charset="0"/>
                <a:ea typeface="+mn-ea"/>
              </a:endParaRPr>
            </a:p>
          </p:txBody>
        </p:sp>
      </p:grpSp>
      <p:sp>
        <p:nvSpPr>
          <p:cNvPr id="22" name="TextBox 21"/>
          <p:cNvSpPr txBox="1"/>
          <p:nvPr/>
        </p:nvSpPr>
        <p:spPr>
          <a:xfrm>
            <a:off x="2895600" y="6241145"/>
            <a:ext cx="2972289" cy="215444"/>
          </a:xfrm>
          <a:prstGeom prst="rect">
            <a:avLst/>
          </a:prstGeom>
          <a:noFill/>
        </p:spPr>
        <p:txBody>
          <a:bodyPr wrap="none" rtlCol="0">
            <a:spAutoFit/>
          </a:bodyPr>
          <a:lstStyle/>
          <a:p>
            <a:pPr marL="0" marR="0" indent="0" algn="l" defTabSz="914400" rtl="0" eaLnBrk="1" fontAlgn="base" latinLnBrk="0" hangingPunct="1">
              <a:lnSpc>
                <a:spcPct val="100000"/>
              </a:lnSpc>
              <a:spcBef>
                <a:spcPct val="50000"/>
              </a:spcBef>
              <a:spcAft>
                <a:spcPct val="0"/>
              </a:spcAft>
              <a:buClrTx/>
              <a:buSzTx/>
              <a:buFontTx/>
              <a:buNone/>
              <a:tabLst/>
              <a:defRPr/>
            </a:pPr>
            <a:r>
              <a:rPr lang="en-US" sz="800" dirty="0" smtClean="0">
                <a:solidFill>
                  <a:schemeClr val="accent6"/>
                </a:solidFill>
              </a:rPr>
              <a:t>Copyright </a:t>
            </a:r>
            <a:r>
              <a:rPr lang="en-US" sz="800" kern="1200" dirty="0" smtClean="0">
                <a:solidFill>
                  <a:schemeClr val="accent6"/>
                </a:solidFill>
                <a:latin typeface="Arial" charset="0"/>
                <a:ea typeface="ＭＳ Ｐゴシック" charset="-128"/>
                <a:cs typeface="+mn-cs"/>
              </a:rPr>
              <a:t>©</a:t>
            </a:r>
            <a:r>
              <a:rPr lang="en-US" sz="800" kern="1200" baseline="0" dirty="0" smtClean="0">
                <a:solidFill>
                  <a:schemeClr val="accent6"/>
                </a:solidFill>
                <a:latin typeface="Arial" charset="0"/>
                <a:ea typeface="ＭＳ Ｐゴシック" charset="-128"/>
                <a:cs typeface="+mn-cs"/>
              </a:rPr>
              <a:t> 2009 Juniper Networks, Inc.     www.juniper.net </a:t>
            </a:r>
            <a:r>
              <a:rPr lang="en-US" sz="800" baseline="0" dirty="0" smtClean="0">
                <a:solidFill>
                  <a:schemeClr val="accent6"/>
                </a:solidFill>
              </a:rPr>
              <a:t> </a:t>
            </a:r>
            <a:endParaRPr lang="en-US" sz="800" dirty="0">
              <a:solidFill>
                <a:schemeClr val="accent6"/>
              </a:solidFill>
            </a:endParaRPr>
          </a:p>
        </p:txBody>
      </p:sp>
      <p:pic>
        <p:nvPicPr>
          <p:cNvPr id="11" name="Picture 10" descr="juniper_black.png"/>
          <p:cNvPicPr>
            <a:picLocks noChangeAspect="1"/>
          </p:cNvPicPr>
          <p:nvPr/>
        </p:nvPicPr>
        <p:blipFill>
          <a:blip r:embed="rId6" cstate="print"/>
          <a:stretch>
            <a:fillRect/>
          </a:stretch>
        </p:blipFill>
        <p:spPr>
          <a:xfrm>
            <a:off x="7563920" y="6316675"/>
            <a:ext cx="1111452" cy="30312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8" r:id="rId4"/>
  </p:sldLayoutIdLst>
  <p:txStyles>
    <p:titleStyle>
      <a:lvl1pPr algn="l" defTabSz="457200" rtl="0" eaLnBrk="1" fontAlgn="base" latinLnBrk="0" hangingPunct="1">
        <a:lnSpc>
          <a:spcPct val="90000"/>
        </a:lnSpc>
        <a:spcBef>
          <a:spcPct val="0"/>
        </a:spcBef>
        <a:spcAft>
          <a:spcPct val="20000"/>
        </a:spcAft>
        <a:buNone/>
        <a:defRPr lang="en-US" sz="2400" b="1" kern="1200" cap="all" baseline="0" dirty="0" smtClean="0">
          <a:solidFill>
            <a:srgbClr val="292929"/>
          </a:solidFill>
          <a:latin typeface="Arial" pitchFamily="34" charset="0"/>
          <a:ea typeface="+mj-ea"/>
          <a:cs typeface="+mj-cs"/>
        </a:defRPr>
      </a:lvl1pPr>
    </p:titleStyle>
    <p:bodyStyle>
      <a:lvl1pPr marL="112713" indent="-112713" algn="l" defTabSz="914400" rtl="0" eaLnBrk="1" latinLnBrk="0" hangingPunct="1">
        <a:spcBef>
          <a:spcPts val="800"/>
        </a:spcBef>
        <a:spcAft>
          <a:spcPts val="400"/>
        </a:spcAft>
        <a:buClr>
          <a:schemeClr val="tx1"/>
        </a:buClr>
        <a:buSzPct val="25000"/>
        <a:buFont typeface="Arial" pitchFamily="34" charset="0"/>
        <a:buChar char=" "/>
        <a:defRPr lang="en-US" sz="2200" kern="1200" baseline="0" dirty="0" smtClean="0">
          <a:solidFill>
            <a:schemeClr val="tx1"/>
          </a:solidFill>
          <a:latin typeface="Arial" pitchFamily="34" charset="0"/>
          <a:ea typeface="+mn-ea"/>
          <a:cs typeface="+mn-cs"/>
        </a:defRPr>
      </a:lvl1pPr>
      <a:lvl2pPr marL="569913" indent="-225425" algn="l" defTabSz="914400" rtl="0" eaLnBrk="1" latinLnBrk="0" hangingPunct="1">
        <a:spcBef>
          <a:spcPts val="0"/>
        </a:spcBef>
        <a:spcAft>
          <a:spcPts val="500"/>
        </a:spcAft>
        <a:buClr>
          <a:schemeClr val="tx1"/>
        </a:buClr>
        <a:buSzPct val="90000"/>
        <a:buFont typeface="Wingdings" pitchFamily="2" charset="2"/>
        <a:buChar char="§"/>
        <a:defRPr lang="en-US" sz="2000" kern="1200" baseline="0" dirty="0" smtClean="0">
          <a:solidFill>
            <a:schemeClr val="tx1"/>
          </a:solidFill>
          <a:latin typeface="Arial" pitchFamily="34" charset="0"/>
          <a:ea typeface="+mn-ea"/>
          <a:cs typeface="+mn-cs"/>
        </a:defRPr>
      </a:lvl2pPr>
      <a:lvl3pPr marL="854075" indent="-223838" algn="l" defTabSz="914400" rtl="0" eaLnBrk="1" latinLnBrk="0" hangingPunct="1">
        <a:spcBef>
          <a:spcPts val="0"/>
        </a:spcBef>
        <a:spcAft>
          <a:spcPts val="500"/>
        </a:spcAft>
        <a:buClr>
          <a:schemeClr val="tx1"/>
        </a:buClr>
        <a:buSzPct val="96000"/>
        <a:buFont typeface="Wingdings" pitchFamily="2" charset="2"/>
        <a:buChar char="§"/>
        <a:defRPr lang="en-US" sz="1800" kern="1200" baseline="0" dirty="0" smtClean="0">
          <a:solidFill>
            <a:schemeClr val="tx1"/>
          </a:solidFill>
          <a:latin typeface="Arial" pitchFamily="34" charset="0"/>
          <a:ea typeface="+mn-ea"/>
          <a:cs typeface="+mn-cs"/>
        </a:defRPr>
      </a:lvl3pPr>
      <a:lvl4pPr marL="1147763" indent="-233363" algn="l" defTabSz="914400" rtl="0" eaLnBrk="1" latinLnBrk="0" hangingPunct="1">
        <a:spcBef>
          <a:spcPts val="0"/>
        </a:spcBef>
        <a:spcAft>
          <a:spcPts val="500"/>
        </a:spcAft>
        <a:buClr>
          <a:schemeClr val="tx1"/>
        </a:buClr>
        <a:buFont typeface="Arial" pitchFamily="34" charset="0"/>
        <a:buChar char="–"/>
        <a:defRPr lang="en-US" sz="1600" kern="1200" baseline="0" dirty="0" smtClean="0">
          <a:solidFill>
            <a:schemeClr val="tx1"/>
          </a:solidFill>
          <a:latin typeface="Arial" pitchFamily="34" charset="0"/>
          <a:ea typeface="+mn-ea"/>
          <a:cs typeface="+mn-cs"/>
        </a:defRPr>
      </a:lvl4pPr>
      <a:lvl5pPr marL="1431925" indent="-173038" algn="l" defTabSz="914400" rtl="0" eaLnBrk="1" latinLnBrk="0" hangingPunct="1">
        <a:spcBef>
          <a:spcPts val="0"/>
        </a:spcBef>
        <a:spcAft>
          <a:spcPts val="500"/>
        </a:spcAft>
        <a:buClr>
          <a:schemeClr val="tx1"/>
        </a:buClr>
        <a:buFont typeface="Arial" pitchFamily="34" charset="0"/>
        <a:buChar char="-"/>
        <a:defRPr lang="en-US" sz="1600" kern="1200" baseline="0" dirty="0" smtClean="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solidFill>
                  <a:schemeClr val="tx1"/>
                </a:solidFill>
              </a:rPr>
              <a:t>Jbuild</a:t>
            </a:r>
            <a:r>
              <a:rPr lang="en-US" dirty="0" smtClean="0">
                <a:solidFill>
                  <a:schemeClr val="tx1"/>
                </a:solidFill>
              </a:rPr>
              <a:t> – next generation build tool for </a:t>
            </a:r>
            <a:r>
              <a:rPr lang="en-US" dirty="0" err="1" smtClean="0">
                <a:solidFill>
                  <a:schemeClr val="tx1"/>
                </a:solidFill>
              </a:rPr>
              <a:t>Freebsd</a:t>
            </a:r>
            <a:endParaRPr lang="en-US" b="0" dirty="0"/>
          </a:p>
        </p:txBody>
      </p:sp>
      <p:sp>
        <p:nvSpPr>
          <p:cNvPr id="3" name="Subtitle 2"/>
          <p:cNvSpPr>
            <a:spLocks noGrp="1"/>
          </p:cNvSpPr>
          <p:nvPr>
            <p:ph type="subTitle" idx="1"/>
          </p:nvPr>
        </p:nvSpPr>
        <p:spPr>
          <a:xfrm>
            <a:off x="914399" y="3611880"/>
            <a:ext cx="7050505" cy="1051560"/>
          </a:xfrm>
        </p:spPr>
        <p:txBody>
          <a:bodyPr/>
          <a:lstStyle/>
          <a:p>
            <a:r>
              <a:rPr lang="en-US" dirty="0" smtClean="0">
                <a:solidFill>
                  <a:schemeClr val="tx1"/>
                </a:solidFill>
              </a:rPr>
              <a:t>Craig Rodrigues</a:t>
            </a:r>
          </a:p>
          <a:p>
            <a:r>
              <a:rPr lang="en-US" dirty="0" smtClean="0">
                <a:solidFill>
                  <a:schemeClr val="tx1"/>
                </a:solidFill>
              </a:rPr>
              <a:t> rodrigc@juniper.net  / rodrigc@FreeBSD.org</a:t>
            </a:r>
          </a:p>
          <a:p>
            <a:r>
              <a:rPr lang="en-US" dirty="0" err="1" smtClean="0">
                <a:solidFill>
                  <a:schemeClr val="tx1"/>
                </a:solidFill>
              </a:rPr>
              <a:t>BSDCan</a:t>
            </a:r>
            <a:r>
              <a:rPr lang="en-US" smtClean="0">
                <a:solidFill>
                  <a:schemeClr val="tx1"/>
                </a:solidFill>
              </a:rPr>
              <a:t>, May </a:t>
            </a:r>
            <a:r>
              <a:rPr lang="en-US" dirty="0" smtClean="0">
                <a:solidFill>
                  <a:schemeClr val="tx1"/>
                </a:solidFill>
              </a:rPr>
              <a:t>2010</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a name: </a:t>
            </a:r>
            <a:r>
              <a:rPr lang="en-US" dirty="0" err="1" smtClean="0"/>
              <a:t>jbuild</a:t>
            </a:r>
            <a:r>
              <a:rPr lang="en-US" dirty="0" smtClean="0"/>
              <a:t>?</a:t>
            </a:r>
            <a:endParaRPr lang="en-US" dirty="0"/>
          </a:p>
        </p:txBody>
      </p:sp>
      <p:sp>
        <p:nvSpPr>
          <p:cNvPr id="3" name="Content Placeholder 2"/>
          <p:cNvSpPr>
            <a:spLocks noGrp="1"/>
          </p:cNvSpPr>
          <p:nvPr>
            <p:ph sz="quarter" idx="10"/>
          </p:nvPr>
        </p:nvSpPr>
        <p:spPr/>
        <p:txBody>
          <a:bodyPr/>
          <a:lstStyle/>
          <a:p>
            <a:pPr lvl="1"/>
            <a:r>
              <a:rPr lang="en-US" dirty="0" smtClean="0"/>
              <a:t>Proof of concept project started in 2008</a:t>
            </a:r>
          </a:p>
          <a:p>
            <a:pPr lvl="1"/>
            <a:r>
              <a:rPr lang="en-US" dirty="0" smtClean="0"/>
              <a:t>Idea was to make modifications to make, but compile two binaries from the same codebase, but use #</a:t>
            </a:r>
            <a:r>
              <a:rPr lang="en-US" dirty="0" err="1" smtClean="0"/>
              <a:t>ifdef</a:t>
            </a:r>
            <a:r>
              <a:rPr lang="en-US" dirty="0" smtClean="0"/>
              <a:t> preprocessor macros to enable different logic in the binaries</a:t>
            </a:r>
          </a:p>
          <a:p>
            <a:pPr marL="973137" lvl="2" indent="-342900">
              <a:buFont typeface="+mj-lt"/>
              <a:buAutoNum type="arabicPeriod"/>
            </a:pPr>
            <a:r>
              <a:rPr lang="en-US" b="1" dirty="0" smtClean="0"/>
              <a:t>make</a:t>
            </a:r>
            <a:r>
              <a:rPr lang="en-US" dirty="0" smtClean="0"/>
              <a:t> – binary would behave like existing make and not contain new behaviors</a:t>
            </a:r>
          </a:p>
          <a:p>
            <a:pPr marL="973137" lvl="2" indent="-342900">
              <a:buFont typeface="+mj-lt"/>
              <a:buAutoNum type="arabicPeriod"/>
            </a:pPr>
            <a:r>
              <a:rPr lang="en-US" b="1" dirty="0" smtClean="0"/>
              <a:t>build</a:t>
            </a:r>
            <a:r>
              <a:rPr lang="en-US" dirty="0" smtClean="0"/>
              <a:t> – binary would contain new behaviors, and read </a:t>
            </a:r>
            <a:r>
              <a:rPr lang="en-US" dirty="0" err="1" smtClean="0"/>
              <a:t>Buildfile</a:t>
            </a:r>
            <a:r>
              <a:rPr lang="en-US" dirty="0" smtClean="0"/>
              <a:t>, and ignore </a:t>
            </a:r>
            <a:r>
              <a:rPr lang="en-US" dirty="0" err="1" smtClean="0"/>
              <a:t>Makefile</a:t>
            </a:r>
            <a:r>
              <a:rPr lang="en-US" dirty="0" smtClean="0"/>
              <a:t>.  </a:t>
            </a:r>
            <a:r>
              <a:rPr lang="en-US" dirty="0" err="1" smtClean="0"/>
              <a:t>Buildfile</a:t>
            </a:r>
            <a:r>
              <a:rPr lang="en-US" dirty="0" smtClean="0"/>
              <a:t> syntax is identical to </a:t>
            </a:r>
            <a:r>
              <a:rPr lang="en-US" dirty="0" err="1" smtClean="0"/>
              <a:t>Makefile</a:t>
            </a:r>
            <a:r>
              <a:rPr lang="en-US" dirty="0" smtClean="0"/>
              <a:t>, but would allow two build systems to coexist.  This would allow for more flexibility of prototyping and testing</a:t>
            </a:r>
          </a:p>
          <a:p>
            <a:pPr marL="688975" lvl="1" indent="-342900"/>
            <a:r>
              <a:rPr lang="en-US" b="1" dirty="0" smtClean="0"/>
              <a:t>build</a:t>
            </a:r>
            <a:r>
              <a:rPr lang="en-US" dirty="0" smtClean="0"/>
              <a:t> conflicted with another internal Juniper tool, so </a:t>
            </a:r>
            <a:r>
              <a:rPr lang="en-US" b="1" dirty="0" err="1" smtClean="0"/>
              <a:t>jbuild</a:t>
            </a:r>
            <a:r>
              <a:rPr lang="en-US" dirty="0" smtClean="0"/>
              <a:t> was chosen</a:t>
            </a:r>
            <a:endParaRPr 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1:  </a:t>
            </a:r>
            <a:r>
              <a:rPr lang="en-US" dirty="0" err="1" smtClean="0"/>
              <a:t>jbuild</a:t>
            </a:r>
            <a:r>
              <a:rPr lang="en-US" dirty="0" smtClean="0"/>
              <a:t> + </a:t>
            </a:r>
            <a:r>
              <a:rPr lang="en-US" dirty="0" err="1" smtClean="0"/>
              <a:t>dtrace</a:t>
            </a:r>
            <a:endParaRPr lang="en-US" dirty="0"/>
          </a:p>
        </p:txBody>
      </p:sp>
      <p:sp>
        <p:nvSpPr>
          <p:cNvPr id="3" name="Content Placeholder 2"/>
          <p:cNvSpPr>
            <a:spLocks noGrp="1"/>
          </p:cNvSpPr>
          <p:nvPr>
            <p:ph sz="quarter" idx="10"/>
          </p:nvPr>
        </p:nvSpPr>
        <p:spPr>
          <a:xfrm>
            <a:off x="390680" y="3251932"/>
            <a:ext cx="8229600" cy="4852358"/>
          </a:xfrm>
        </p:spPr>
        <p:txBody>
          <a:bodyPr/>
          <a:lstStyle/>
          <a:p>
            <a:pPr lvl="1"/>
            <a:r>
              <a:rPr lang="en-US" dirty="0" smtClean="0"/>
              <a:t>As </a:t>
            </a:r>
            <a:r>
              <a:rPr lang="en-US" dirty="0" err="1" smtClean="0"/>
              <a:t>jbuild</a:t>
            </a:r>
            <a:r>
              <a:rPr lang="en-US" dirty="0" smtClean="0"/>
              <a:t> forked processes, the </a:t>
            </a:r>
            <a:r>
              <a:rPr lang="en-US" dirty="0" err="1" smtClean="0"/>
              <a:t>pid</a:t>
            </a:r>
            <a:r>
              <a:rPr lang="en-US" dirty="0" smtClean="0"/>
              <a:t> of these processes was passed to a </a:t>
            </a:r>
            <a:r>
              <a:rPr lang="en-US" dirty="0" err="1" smtClean="0"/>
              <a:t>buildmon</a:t>
            </a:r>
            <a:r>
              <a:rPr lang="en-US" dirty="0" smtClean="0"/>
              <a:t> server over IPC</a:t>
            </a:r>
          </a:p>
          <a:p>
            <a:pPr lvl="1"/>
            <a:r>
              <a:rPr lang="en-US" dirty="0" err="1" smtClean="0"/>
              <a:t>Buildmon</a:t>
            </a:r>
            <a:r>
              <a:rPr lang="en-US" dirty="0" smtClean="0"/>
              <a:t> then ran a </a:t>
            </a:r>
            <a:r>
              <a:rPr lang="en-US" dirty="0" err="1" smtClean="0"/>
              <a:t>DTrace</a:t>
            </a:r>
            <a:r>
              <a:rPr lang="en-US" dirty="0" smtClean="0"/>
              <a:t> </a:t>
            </a:r>
            <a:r>
              <a:rPr lang="en-US" dirty="0" err="1" smtClean="0"/>
              <a:t>pid</a:t>
            </a:r>
            <a:r>
              <a:rPr lang="en-US" dirty="0" smtClean="0"/>
              <a:t> provider to trace all file accesses done by the process.  Separate server required because </a:t>
            </a:r>
            <a:r>
              <a:rPr lang="en-US" dirty="0" err="1" smtClean="0"/>
              <a:t>DTrace</a:t>
            </a:r>
            <a:r>
              <a:rPr lang="en-US" dirty="0" smtClean="0"/>
              <a:t> </a:t>
            </a:r>
            <a:r>
              <a:rPr lang="en-US" dirty="0" err="1" smtClean="0"/>
              <a:t>pid</a:t>
            </a:r>
            <a:r>
              <a:rPr lang="en-US" dirty="0" smtClean="0"/>
              <a:t> provider needed elevated privileges.</a:t>
            </a:r>
          </a:p>
          <a:p>
            <a:pPr lvl="1"/>
            <a:r>
              <a:rPr lang="en-US" dirty="0" smtClean="0"/>
              <a:t>Tracing information was provided by </a:t>
            </a:r>
            <a:r>
              <a:rPr lang="en-US" dirty="0" err="1" smtClean="0"/>
              <a:t>buildmon</a:t>
            </a:r>
            <a:r>
              <a:rPr lang="en-US" dirty="0" smtClean="0"/>
              <a:t> to </a:t>
            </a:r>
            <a:r>
              <a:rPr lang="en-US" dirty="0" err="1" smtClean="0"/>
              <a:t>jbuild</a:t>
            </a:r>
            <a:endParaRPr lang="en-US" dirty="0" smtClean="0"/>
          </a:p>
          <a:p>
            <a:pPr lvl="1"/>
            <a:r>
              <a:rPr lang="en-US" dirty="0" smtClean="0"/>
              <a:t>As forked processes exited, information would be written out</a:t>
            </a:r>
            <a:endParaRPr lang="en-US" dirty="0"/>
          </a:p>
        </p:txBody>
      </p:sp>
      <p:sp>
        <p:nvSpPr>
          <p:cNvPr id="6" name="TextBox 5"/>
          <p:cNvSpPr txBox="1"/>
          <p:nvPr/>
        </p:nvSpPr>
        <p:spPr>
          <a:xfrm>
            <a:off x="1034716" y="1491915"/>
            <a:ext cx="794084" cy="369332"/>
          </a:xfrm>
          <a:prstGeom prst="rect">
            <a:avLst/>
          </a:prstGeom>
          <a:noFill/>
          <a:ln>
            <a:solidFill>
              <a:schemeClr val="accent1"/>
            </a:solidFill>
          </a:ln>
        </p:spPr>
        <p:txBody>
          <a:bodyPr wrap="square" rtlCol="0">
            <a:spAutoFit/>
          </a:bodyPr>
          <a:lstStyle/>
          <a:p>
            <a:r>
              <a:rPr lang="en-US" dirty="0" err="1" smtClean="0"/>
              <a:t>jbuild</a:t>
            </a:r>
            <a:endParaRPr lang="en-US" dirty="0"/>
          </a:p>
        </p:txBody>
      </p:sp>
      <p:sp>
        <p:nvSpPr>
          <p:cNvPr id="7" name="TextBox 6"/>
          <p:cNvSpPr txBox="1"/>
          <p:nvPr/>
        </p:nvSpPr>
        <p:spPr>
          <a:xfrm>
            <a:off x="4572000" y="1491916"/>
            <a:ext cx="1120820" cy="369332"/>
          </a:xfrm>
          <a:prstGeom prst="rect">
            <a:avLst/>
          </a:prstGeom>
          <a:noFill/>
          <a:ln>
            <a:solidFill>
              <a:schemeClr val="accent1"/>
            </a:solidFill>
          </a:ln>
        </p:spPr>
        <p:txBody>
          <a:bodyPr wrap="none" rtlCol="0">
            <a:spAutoFit/>
          </a:bodyPr>
          <a:lstStyle/>
          <a:p>
            <a:r>
              <a:rPr lang="en-US" dirty="0" err="1" smtClean="0"/>
              <a:t>buildmon</a:t>
            </a:r>
            <a:endParaRPr lang="en-US" dirty="0"/>
          </a:p>
        </p:txBody>
      </p:sp>
      <p:sp>
        <p:nvSpPr>
          <p:cNvPr id="8" name="TextBox 7"/>
          <p:cNvSpPr txBox="1"/>
          <p:nvPr/>
        </p:nvSpPr>
        <p:spPr>
          <a:xfrm>
            <a:off x="1022684" y="2490537"/>
            <a:ext cx="992579" cy="369332"/>
          </a:xfrm>
          <a:prstGeom prst="rect">
            <a:avLst/>
          </a:prstGeom>
          <a:noFill/>
          <a:ln>
            <a:solidFill>
              <a:schemeClr val="accent1"/>
            </a:solidFill>
          </a:ln>
        </p:spPr>
        <p:txBody>
          <a:bodyPr wrap="none" rtlCol="0">
            <a:spAutoFit/>
          </a:bodyPr>
          <a:lstStyle/>
          <a:p>
            <a:r>
              <a:rPr lang="en-US" dirty="0" smtClean="0"/>
              <a:t>process</a:t>
            </a:r>
            <a:endParaRPr lang="en-US" dirty="0"/>
          </a:p>
        </p:txBody>
      </p:sp>
      <p:cxnSp>
        <p:nvCxnSpPr>
          <p:cNvPr id="11" name="Straight Arrow Connector 10"/>
          <p:cNvCxnSpPr/>
          <p:nvPr/>
        </p:nvCxnSpPr>
        <p:spPr>
          <a:xfrm rot="5220000">
            <a:off x="1228720" y="2167183"/>
            <a:ext cx="613608" cy="33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828800" y="1568297"/>
            <a:ext cx="27432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1828800" y="1804736"/>
            <a:ext cx="2743200" cy="120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60948" y="2009275"/>
            <a:ext cx="1069524" cy="261610"/>
          </a:xfrm>
          <a:prstGeom prst="rect">
            <a:avLst/>
          </a:prstGeom>
          <a:noFill/>
        </p:spPr>
        <p:txBody>
          <a:bodyPr wrap="none" rtlCol="0">
            <a:spAutoFit/>
          </a:bodyPr>
          <a:lstStyle/>
          <a:p>
            <a:r>
              <a:rPr lang="en-US" sz="1100" dirty="0" smtClean="0"/>
              <a:t>(1) </a:t>
            </a:r>
            <a:r>
              <a:rPr lang="en-US" sz="1100" dirty="0" err="1" smtClean="0"/>
              <a:t>pid</a:t>
            </a:r>
            <a:r>
              <a:rPr lang="en-US" sz="1100" dirty="0" smtClean="0"/>
              <a:t> = fork()</a:t>
            </a:r>
            <a:endParaRPr lang="en-US" sz="1100" dirty="0"/>
          </a:p>
        </p:txBody>
      </p:sp>
      <p:sp>
        <p:nvSpPr>
          <p:cNvPr id="21" name="TextBox 20"/>
          <p:cNvSpPr txBox="1"/>
          <p:nvPr/>
        </p:nvSpPr>
        <p:spPr>
          <a:xfrm>
            <a:off x="2558716" y="1283368"/>
            <a:ext cx="989373" cy="261610"/>
          </a:xfrm>
          <a:prstGeom prst="rect">
            <a:avLst/>
          </a:prstGeom>
          <a:noFill/>
        </p:spPr>
        <p:txBody>
          <a:bodyPr wrap="none" rtlCol="0">
            <a:spAutoFit/>
          </a:bodyPr>
          <a:lstStyle/>
          <a:p>
            <a:r>
              <a:rPr lang="en-US" sz="1100" dirty="0" smtClean="0"/>
              <a:t>(2) trace(</a:t>
            </a:r>
            <a:r>
              <a:rPr lang="en-US" sz="1100" dirty="0" err="1" smtClean="0"/>
              <a:t>pid</a:t>
            </a:r>
            <a:r>
              <a:rPr lang="en-US" sz="1100" dirty="0" smtClean="0"/>
              <a:t>)</a:t>
            </a:r>
            <a:endParaRPr lang="en-US" sz="1100" dirty="0"/>
          </a:p>
        </p:txBody>
      </p:sp>
      <p:sp>
        <p:nvSpPr>
          <p:cNvPr id="22" name="TextBox 21"/>
          <p:cNvSpPr txBox="1"/>
          <p:nvPr/>
        </p:nvSpPr>
        <p:spPr>
          <a:xfrm>
            <a:off x="2530642" y="1892969"/>
            <a:ext cx="1483098" cy="261610"/>
          </a:xfrm>
          <a:prstGeom prst="rect">
            <a:avLst/>
          </a:prstGeom>
          <a:noFill/>
        </p:spPr>
        <p:txBody>
          <a:bodyPr wrap="none" rtlCol="0">
            <a:spAutoFit/>
          </a:bodyPr>
          <a:lstStyle/>
          <a:p>
            <a:r>
              <a:rPr lang="en-US" sz="1100" dirty="0" smtClean="0"/>
              <a:t>(3) provide </a:t>
            </a:r>
            <a:r>
              <a:rPr lang="en-US" sz="1100" dirty="0" err="1" smtClean="0"/>
              <a:t>traceinfo</a:t>
            </a:r>
            <a:endParaRPr lang="en-U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1: ANALYSIS</a:t>
            </a:r>
            <a:endParaRPr lang="en-US" dirty="0"/>
          </a:p>
        </p:txBody>
      </p:sp>
      <p:sp>
        <p:nvSpPr>
          <p:cNvPr id="3" name="Content Placeholder 2"/>
          <p:cNvSpPr>
            <a:spLocks noGrp="1"/>
          </p:cNvSpPr>
          <p:nvPr>
            <p:ph sz="quarter" idx="10"/>
          </p:nvPr>
        </p:nvSpPr>
        <p:spPr/>
        <p:txBody>
          <a:bodyPr/>
          <a:lstStyle/>
          <a:p>
            <a:pPr lvl="1"/>
            <a:r>
              <a:rPr lang="en-US" dirty="0" smtClean="0"/>
              <a:t>Tracing information was useful, and captured implicit dependencies quite well.</a:t>
            </a:r>
          </a:p>
          <a:p>
            <a:pPr lvl="1"/>
            <a:r>
              <a:rPr lang="en-US" dirty="0" smtClean="0"/>
              <a:t>Update builds were very reliable, and would only build things that changed.</a:t>
            </a:r>
          </a:p>
          <a:p>
            <a:pPr lvl="1"/>
            <a:r>
              <a:rPr lang="en-US" dirty="0" smtClean="0"/>
              <a:t>Under load, on FreeBSD 7, i386, the extensive use of </a:t>
            </a:r>
            <a:r>
              <a:rPr lang="en-US" dirty="0" err="1" smtClean="0"/>
              <a:t>DTrace</a:t>
            </a:r>
            <a:r>
              <a:rPr lang="en-US" dirty="0" smtClean="0"/>
              <a:t> </a:t>
            </a:r>
            <a:r>
              <a:rPr lang="en-US" dirty="0" err="1" smtClean="0"/>
              <a:t>pid</a:t>
            </a:r>
            <a:r>
              <a:rPr lang="en-US" dirty="0" smtClean="0"/>
              <a:t> providers seemed to use lots of kernel memory.  This led to serious performance problems.  At the time, we saw on mailing lists similar reports of high kernel memory usage with ZFS on i386 FreeBSD.  John suspected that since </a:t>
            </a:r>
            <a:r>
              <a:rPr lang="en-US" dirty="0" err="1" smtClean="0"/>
              <a:t>DTrace</a:t>
            </a:r>
            <a:r>
              <a:rPr lang="en-US" dirty="0" smtClean="0"/>
              <a:t> and ZFS both came from Sun, the way the code was written to use kernel memory was an issue</a:t>
            </a:r>
          </a:p>
          <a:p>
            <a:pPr lvl="1"/>
            <a:r>
              <a:rPr lang="en-US" dirty="0" smtClean="0"/>
              <a:t>Using a </a:t>
            </a:r>
            <a:r>
              <a:rPr lang="en-US" dirty="0" err="1" smtClean="0"/>
              <a:t>buildmon</a:t>
            </a:r>
            <a:r>
              <a:rPr lang="en-US" dirty="0" smtClean="0"/>
              <a:t> server  posed problems (single point of failure, possible security issues, potential problems with multiple users)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2: </a:t>
            </a:r>
            <a:r>
              <a:rPr lang="en-US" dirty="0" err="1" smtClean="0"/>
              <a:t>jbuild</a:t>
            </a:r>
            <a:r>
              <a:rPr lang="en-US" dirty="0" smtClean="0"/>
              <a:t> + </a:t>
            </a:r>
            <a:r>
              <a:rPr lang="en-US" dirty="0" err="1" smtClean="0"/>
              <a:t>filemon</a:t>
            </a:r>
            <a:r>
              <a:rPr lang="en-US" dirty="0" smtClean="0"/>
              <a:t> kernel module</a:t>
            </a:r>
            <a:endParaRPr lang="en-US" dirty="0"/>
          </a:p>
        </p:txBody>
      </p:sp>
      <p:sp>
        <p:nvSpPr>
          <p:cNvPr id="3" name="Content Placeholder 2"/>
          <p:cNvSpPr>
            <a:spLocks noGrp="1"/>
          </p:cNvSpPr>
          <p:nvPr>
            <p:ph sz="quarter" idx="10"/>
          </p:nvPr>
        </p:nvSpPr>
        <p:spPr/>
        <p:txBody>
          <a:bodyPr/>
          <a:lstStyle/>
          <a:p>
            <a:pPr lvl="1"/>
            <a:r>
              <a:rPr lang="en-US" dirty="0" smtClean="0"/>
              <a:t>Tracing information from first prototype was useful, but overhead of </a:t>
            </a:r>
            <a:r>
              <a:rPr lang="en-US" dirty="0" err="1" smtClean="0"/>
              <a:t>DTrace</a:t>
            </a:r>
            <a:r>
              <a:rPr lang="en-US" dirty="0" smtClean="0"/>
              <a:t> </a:t>
            </a:r>
            <a:r>
              <a:rPr lang="en-US" dirty="0" err="1" smtClean="0"/>
              <a:t>pid</a:t>
            </a:r>
            <a:r>
              <a:rPr lang="en-US" dirty="0" smtClean="0"/>
              <a:t> provider under load, plus problems with separate </a:t>
            </a:r>
            <a:r>
              <a:rPr lang="en-US" dirty="0" err="1" smtClean="0"/>
              <a:t>buildmon</a:t>
            </a:r>
            <a:r>
              <a:rPr lang="en-US" dirty="0" smtClean="0"/>
              <a:t> server didn’t seem worth it</a:t>
            </a:r>
          </a:p>
          <a:p>
            <a:pPr lvl="1"/>
            <a:r>
              <a:rPr lang="en-US" dirty="0" err="1" smtClean="0"/>
              <a:t>filemon</a:t>
            </a:r>
            <a:r>
              <a:rPr lang="en-US" dirty="0" smtClean="0"/>
              <a:t> kernel module was written which implemented a clone device which wrapped certain file system related </a:t>
            </a:r>
            <a:r>
              <a:rPr lang="en-US" dirty="0" err="1" smtClean="0"/>
              <a:t>syscalls</a:t>
            </a:r>
            <a:r>
              <a:rPr lang="en-US" dirty="0" smtClean="0"/>
              <a:t> (open, read, write)</a:t>
            </a:r>
          </a:p>
          <a:p>
            <a:pPr lvl="1"/>
            <a:r>
              <a:rPr lang="en-US" dirty="0" smtClean="0"/>
              <a:t>Wrapper would log file </a:t>
            </a:r>
            <a:r>
              <a:rPr lang="en-US" dirty="0" err="1" smtClean="0"/>
              <a:t>syscall</a:t>
            </a:r>
            <a:r>
              <a:rPr lang="en-US" dirty="0" smtClean="0"/>
              <a:t>, then delegate to the real implementation of the </a:t>
            </a:r>
            <a:r>
              <a:rPr lang="en-US" dirty="0" err="1" smtClean="0"/>
              <a:t>syscall</a:t>
            </a:r>
            <a:endParaRPr lang="en-US" dirty="0" smtClean="0"/>
          </a:p>
          <a:p>
            <a:pPr lvl="1"/>
            <a:r>
              <a:rPr lang="en-US" dirty="0" smtClean="0"/>
              <a:t>This logging would replace the </a:t>
            </a:r>
            <a:r>
              <a:rPr lang="en-US" dirty="0" err="1" smtClean="0"/>
              <a:t>DTrace</a:t>
            </a:r>
            <a:r>
              <a:rPr lang="en-US" dirty="0" smtClean="0"/>
              <a:t> </a:t>
            </a:r>
            <a:r>
              <a:rPr lang="en-US" dirty="0" err="1" smtClean="0"/>
              <a:t>pid</a:t>
            </a:r>
            <a:r>
              <a:rPr lang="en-US" dirty="0" smtClean="0"/>
              <a:t> provider</a:t>
            </a:r>
          </a:p>
          <a:p>
            <a:pPr lvl="1"/>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2: </a:t>
            </a:r>
            <a:r>
              <a:rPr lang="en-US" dirty="0" err="1" smtClean="0"/>
              <a:t>filemon</a:t>
            </a:r>
            <a:r>
              <a:rPr lang="en-US" dirty="0" smtClean="0"/>
              <a:t> kernel module</a:t>
            </a:r>
            <a:endParaRPr lang="en-US" dirty="0"/>
          </a:p>
        </p:txBody>
      </p:sp>
      <p:sp>
        <p:nvSpPr>
          <p:cNvPr id="3" name="Content Placeholder 2"/>
          <p:cNvSpPr>
            <a:spLocks noGrp="1"/>
          </p:cNvSpPr>
          <p:nvPr>
            <p:ph sz="quarter" idx="10"/>
          </p:nvPr>
        </p:nvSpPr>
        <p:spPr>
          <a:xfrm>
            <a:off x="318490" y="3528658"/>
            <a:ext cx="8229600" cy="4852358"/>
          </a:xfrm>
        </p:spPr>
        <p:txBody>
          <a:bodyPr/>
          <a:lstStyle/>
          <a:p>
            <a:pPr lvl="1"/>
            <a:r>
              <a:rPr lang="en-US" dirty="0" smtClean="0"/>
              <a:t>As </a:t>
            </a:r>
            <a:r>
              <a:rPr lang="en-US" dirty="0" err="1" smtClean="0"/>
              <a:t>jbuild</a:t>
            </a:r>
            <a:r>
              <a:rPr lang="en-US" dirty="0" smtClean="0"/>
              <a:t> forks processes, it opens a descriptor on the /dev/</a:t>
            </a:r>
            <a:r>
              <a:rPr lang="en-US" dirty="0" err="1" smtClean="0"/>
              <a:t>filemon</a:t>
            </a:r>
            <a:r>
              <a:rPr lang="en-US" dirty="0" smtClean="0"/>
              <a:t> device, and passes the </a:t>
            </a:r>
            <a:r>
              <a:rPr lang="en-US" dirty="0" err="1" smtClean="0"/>
              <a:t>pid</a:t>
            </a:r>
            <a:r>
              <a:rPr lang="en-US" dirty="0" smtClean="0"/>
              <a:t> to the device</a:t>
            </a:r>
          </a:p>
          <a:p>
            <a:pPr lvl="1"/>
            <a:r>
              <a:rPr lang="en-US" dirty="0" err="1" smtClean="0"/>
              <a:t>Syscalls</a:t>
            </a:r>
            <a:r>
              <a:rPr lang="en-US" dirty="0" smtClean="0"/>
              <a:t> of interest are logged, and tracing information is provided back to </a:t>
            </a:r>
            <a:r>
              <a:rPr lang="en-US" dirty="0" err="1" smtClean="0"/>
              <a:t>jbuild</a:t>
            </a:r>
            <a:endParaRPr lang="en-US" dirty="0" smtClean="0"/>
          </a:p>
          <a:p>
            <a:pPr lvl="1"/>
            <a:r>
              <a:rPr lang="en-US" dirty="0" err="1" smtClean="0"/>
              <a:t>jbuild</a:t>
            </a:r>
            <a:r>
              <a:rPr lang="en-US" dirty="0" smtClean="0"/>
              <a:t> uses this tracing information as part of dependency checking</a:t>
            </a:r>
          </a:p>
          <a:p>
            <a:pPr lvl="1"/>
            <a:r>
              <a:rPr lang="en-US" dirty="0" smtClean="0"/>
              <a:t>“</a:t>
            </a:r>
            <a:r>
              <a:rPr lang="en-US" dirty="0" err="1" smtClean="0"/>
              <a:t>jbuild</a:t>
            </a:r>
            <a:r>
              <a:rPr lang="en-US" dirty="0" smtClean="0"/>
              <a:t> –Q” turns off accessing /dev/</a:t>
            </a:r>
            <a:r>
              <a:rPr lang="en-US" dirty="0" err="1" smtClean="0"/>
              <a:t>filemon</a:t>
            </a:r>
            <a:r>
              <a:rPr lang="en-US" dirty="0" smtClean="0"/>
              <a:t>….we lose the tracing of implicit dependencies, and </a:t>
            </a:r>
            <a:r>
              <a:rPr lang="en-US" dirty="0" err="1" smtClean="0"/>
              <a:t>jbuild</a:t>
            </a:r>
            <a:r>
              <a:rPr lang="en-US" dirty="0" smtClean="0"/>
              <a:t> behaves more like regular make which depends on specification of  explicit dependencies</a:t>
            </a:r>
            <a:endParaRPr lang="en-US" dirty="0"/>
          </a:p>
        </p:txBody>
      </p:sp>
      <p:sp>
        <p:nvSpPr>
          <p:cNvPr id="4" name="TextBox 3"/>
          <p:cNvSpPr txBox="1"/>
          <p:nvPr/>
        </p:nvSpPr>
        <p:spPr>
          <a:xfrm>
            <a:off x="1034716" y="1491915"/>
            <a:ext cx="794084" cy="369332"/>
          </a:xfrm>
          <a:prstGeom prst="rect">
            <a:avLst/>
          </a:prstGeom>
          <a:noFill/>
          <a:ln>
            <a:solidFill>
              <a:schemeClr val="accent1"/>
            </a:solidFill>
          </a:ln>
        </p:spPr>
        <p:txBody>
          <a:bodyPr wrap="square" rtlCol="0">
            <a:spAutoFit/>
          </a:bodyPr>
          <a:lstStyle/>
          <a:p>
            <a:r>
              <a:rPr lang="en-US" dirty="0" err="1" smtClean="0"/>
              <a:t>jbuild</a:t>
            </a:r>
            <a:endParaRPr lang="en-US" dirty="0"/>
          </a:p>
        </p:txBody>
      </p:sp>
      <p:sp>
        <p:nvSpPr>
          <p:cNvPr id="5" name="TextBox 4"/>
          <p:cNvSpPr txBox="1"/>
          <p:nvPr/>
        </p:nvSpPr>
        <p:spPr>
          <a:xfrm>
            <a:off x="4572000" y="1491915"/>
            <a:ext cx="1034716" cy="923330"/>
          </a:xfrm>
          <a:prstGeom prst="rect">
            <a:avLst/>
          </a:prstGeom>
          <a:noFill/>
          <a:ln>
            <a:solidFill>
              <a:schemeClr val="accent1"/>
            </a:solidFill>
          </a:ln>
        </p:spPr>
        <p:txBody>
          <a:bodyPr wrap="square" rtlCol="0">
            <a:spAutoFit/>
          </a:bodyPr>
          <a:lstStyle/>
          <a:p>
            <a:r>
              <a:rPr lang="en-US" dirty="0" err="1" smtClean="0"/>
              <a:t>filemon</a:t>
            </a:r>
            <a:endParaRPr lang="en-US" dirty="0" smtClean="0"/>
          </a:p>
          <a:p>
            <a:endParaRPr lang="en-US" dirty="0" smtClean="0"/>
          </a:p>
          <a:p>
            <a:endParaRPr lang="en-US" dirty="0"/>
          </a:p>
        </p:txBody>
      </p:sp>
      <p:sp>
        <p:nvSpPr>
          <p:cNvPr id="6" name="TextBox 5"/>
          <p:cNvSpPr txBox="1"/>
          <p:nvPr/>
        </p:nvSpPr>
        <p:spPr>
          <a:xfrm>
            <a:off x="1022684" y="2490537"/>
            <a:ext cx="992579" cy="369332"/>
          </a:xfrm>
          <a:prstGeom prst="rect">
            <a:avLst/>
          </a:prstGeom>
          <a:noFill/>
          <a:ln>
            <a:solidFill>
              <a:schemeClr val="accent1"/>
            </a:solidFill>
          </a:ln>
        </p:spPr>
        <p:txBody>
          <a:bodyPr wrap="none" rtlCol="0">
            <a:spAutoFit/>
          </a:bodyPr>
          <a:lstStyle/>
          <a:p>
            <a:r>
              <a:rPr lang="en-US" dirty="0" smtClean="0"/>
              <a:t>process</a:t>
            </a:r>
            <a:endParaRPr lang="en-US" dirty="0"/>
          </a:p>
        </p:txBody>
      </p:sp>
      <p:cxnSp>
        <p:nvCxnSpPr>
          <p:cNvPr id="7" name="Straight Arrow Connector 6"/>
          <p:cNvCxnSpPr/>
          <p:nvPr/>
        </p:nvCxnSpPr>
        <p:spPr>
          <a:xfrm rot="5220000">
            <a:off x="1228720" y="2167183"/>
            <a:ext cx="613608" cy="33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828800" y="1568297"/>
            <a:ext cx="27432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1828800" y="1804736"/>
            <a:ext cx="2743200" cy="120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77189" y="1243265"/>
            <a:ext cx="3583032" cy="261610"/>
          </a:xfrm>
          <a:prstGeom prst="rect">
            <a:avLst/>
          </a:prstGeom>
          <a:noFill/>
        </p:spPr>
        <p:txBody>
          <a:bodyPr wrap="none" rtlCol="0">
            <a:spAutoFit/>
          </a:bodyPr>
          <a:lstStyle/>
          <a:p>
            <a:r>
              <a:rPr lang="en-US" sz="1100" dirty="0" smtClean="0"/>
              <a:t>(2),open(/dev/</a:t>
            </a:r>
            <a:r>
              <a:rPr lang="en-US" sz="1100" dirty="0" err="1" smtClean="0"/>
              <a:t>filemon</a:t>
            </a:r>
            <a:r>
              <a:rPr lang="en-US" sz="1100" dirty="0" smtClean="0"/>
              <a:t>),  </a:t>
            </a:r>
            <a:r>
              <a:rPr lang="en-US" sz="1100" dirty="0" err="1" smtClean="0"/>
              <a:t>ioctl</a:t>
            </a:r>
            <a:r>
              <a:rPr lang="en-US" sz="1100" dirty="0" smtClean="0"/>
              <a:t>(FILEMON_SET_PID, </a:t>
            </a:r>
            <a:r>
              <a:rPr lang="en-US" sz="1100" dirty="0" err="1" smtClean="0"/>
              <a:t>pid</a:t>
            </a:r>
            <a:r>
              <a:rPr lang="en-US" sz="1100" dirty="0" smtClean="0"/>
              <a:t>)</a:t>
            </a:r>
            <a:endParaRPr lang="en-US" sz="1100" dirty="0"/>
          </a:p>
        </p:txBody>
      </p:sp>
      <p:sp>
        <p:nvSpPr>
          <p:cNvPr id="20" name="TextBox 19"/>
          <p:cNvSpPr txBox="1"/>
          <p:nvPr/>
        </p:nvSpPr>
        <p:spPr>
          <a:xfrm>
            <a:off x="360948" y="2009275"/>
            <a:ext cx="1069524" cy="261610"/>
          </a:xfrm>
          <a:prstGeom prst="rect">
            <a:avLst/>
          </a:prstGeom>
          <a:noFill/>
        </p:spPr>
        <p:txBody>
          <a:bodyPr wrap="none" rtlCol="0">
            <a:spAutoFit/>
          </a:bodyPr>
          <a:lstStyle/>
          <a:p>
            <a:r>
              <a:rPr lang="en-US" sz="1100" dirty="0" smtClean="0"/>
              <a:t>(1) </a:t>
            </a:r>
            <a:r>
              <a:rPr lang="en-US" sz="1100" dirty="0" err="1" smtClean="0"/>
              <a:t>pid</a:t>
            </a:r>
            <a:r>
              <a:rPr lang="en-US" sz="1100" dirty="0" smtClean="0"/>
              <a:t> = fork()</a:t>
            </a:r>
            <a:endParaRPr lang="en-US" sz="1100" dirty="0"/>
          </a:p>
        </p:txBody>
      </p:sp>
      <p:sp>
        <p:nvSpPr>
          <p:cNvPr id="22" name="TextBox 21"/>
          <p:cNvSpPr txBox="1"/>
          <p:nvPr/>
        </p:nvSpPr>
        <p:spPr>
          <a:xfrm>
            <a:off x="2001253" y="1892969"/>
            <a:ext cx="1483098" cy="261610"/>
          </a:xfrm>
          <a:prstGeom prst="rect">
            <a:avLst/>
          </a:prstGeom>
          <a:noFill/>
        </p:spPr>
        <p:txBody>
          <a:bodyPr wrap="none" rtlCol="0">
            <a:spAutoFit/>
          </a:bodyPr>
          <a:lstStyle/>
          <a:p>
            <a:r>
              <a:rPr lang="en-US" sz="1100" dirty="0" smtClean="0"/>
              <a:t>(3) provide </a:t>
            </a:r>
            <a:r>
              <a:rPr lang="en-US" sz="1100" dirty="0" err="1" smtClean="0"/>
              <a:t>traceinfo</a:t>
            </a:r>
            <a:endParaRPr lang="en-US"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2: Analysis</a:t>
            </a:r>
            <a:endParaRPr lang="en-US" dirty="0"/>
          </a:p>
        </p:txBody>
      </p:sp>
      <p:sp>
        <p:nvSpPr>
          <p:cNvPr id="3" name="Content Placeholder 2"/>
          <p:cNvSpPr>
            <a:spLocks noGrp="1"/>
          </p:cNvSpPr>
          <p:nvPr>
            <p:ph sz="quarter" idx="10"/>
          </p:nvPr>
        </p:nvSpPr>
        <p:spPr/>
        <p:txBody>
          <a:bodyPr/>
          <a:lstStyle/>
          <a:p>
            <a:pPr lvl="1"/>
            <a:r>
              <a:rPr lang="en-US" dirty="0" err="1" smtClean="0"/>
              <a:t>filemon</a:t>
            </a:r>
            <a:r>
              <a:rPr lang="en-US" dirty="0" smtClean="0"/>
              <a:t> kernel module was very stable, and is what we currently use</a:t>
            </a:r>
          </a:p>
          <a:p>
            <a:pPr lvl="1"/>
            <a:r>
              <a:rPr lang="en-US" dirty="0" smtClean="0"/>
              <a:t>Code is simple, and only traces a few </a:t>
            </a:r>
            <a:r>
              <a:rPr lang="en-US" dirty="0" err="1" smtClean="0"/>
              <a:t>syscalls</a:t>
            </a:r>
            <a:r>
              <a:rPr lang="en-US" dirty="0" smtClean="0"/>
              <a:t> of interest (file system related ones, like open, read, write)</a:t>
            </a:r>
          </a:p>
          <a:p>
            <a:pPr lvl="1"/>
            <a:r>
              <a:rPr lang="en-US" dirty="0" smtClean="0"/>
              <a:t>Format of log file is the same as what </a:t>
            </a:r>
            <a:r>
              <a:rPr lang="en-US" dirty="0" err="1" smtClean="0"/>
              <a:t>DTrace</a:t>
            </a:r>
            <a:r>
              <a:rPr lang="en-US" dirty="0" smtClean="0"/>
              <a:t> </a:t>
            </a:r>
            <a:r>
              <a:rPr lang="en-US" dirty="0" err="1" smtClean="0"/>
              <a:t>pid</a:t>
            </a:r>
            <a:r>
              <a:rPr lang="en-US" dirty="0" smtClean="0"/>
              <a:t> provider gave, allowing us to reuse the same code in </a:t>
            </a:r>
            <a:r>
              <a:rPr lang="en-US" dirty="0" err="1" smtClean="0"/>
              <a:t>jbuild</a:t>
            </a:r>
            <a:r>
              <a:rPr lang="en-US" dirty="0" smtClean="0"/>
              <a:t> for parsing the log file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FILEMON output</a:t>
            </a:r>
            <a:endParaRPr lang="en-US" dirty="0"/>
          </a:p>
        </p:txBody>
      </p:sp>
      <p:sp>
        <p:nvSpPr>
          <p:cNvPr id="3" name="Content Placeholder 2"/>
          <p:cNvSpPr>
            <a:spLocks noGrp="1"/>
          </p:cNvSpPr>
          <p:nvPr>
            <p:ph sz="quarter" idx="10"/>
          </p:nvPr>
        </p:nvSpPr>
        <p:spPr/>
        <p:txBody>
          <a:bodyPr/>
          <a:lstStyle/>
          <a:p>
            <a:pPr lvl="1"/>
            <a:r>
              <a:rPr lang="en-US" dirty="0" smtClean="0"/>
              <a:t>For each target, built under </a:t>
            </a:r>
            <a:r>
              <a:rPr lang="en-US" dirty="0" err="1" smtClean="0"/>
              <a:t>obj</a:t>
            </a:r>
            <a:r>
              <a:rPr lang="en-US" dirty="0" smtClean="0"/>
              <a:t>, a log file is created, with a .meta extension</a:t>
            </a:r>
          </a:p>
          <a:p>
            <a:pPr lvl="1"/>
            <a:r>
              <a:rPr lang="en-US" dirty="0" smtClean="0"/>
              <a:t>For example, </a:t>
            </a:r>
            <a:r>
              <a:rPr lang="en-US" dirty="0" err="1" smtClean="0"/>
              <a:t>src</a:t>
            </a:r>
            <a:r>
              <a:rPr lang="en-US" dirty="0" smtClean="0"/>
              <a:t>/lib/</a:t>
            </a:r>
            <a:r>
              <a:rPr lang="en-US" dirty="0" err="1" smtClean="0"/>
              <a:t>liby</a:t>
            </a:r>
            <a:r>
              <a:rPr lang="en-US" dirty="0" smtClean="0"/>
              <a:t>/</a:t>
            </a:r>
            <a:r>
              <a:rPr lang="en-US" dirty="0" err="1" smtClean="0"/>
              <a:t>main.c</a:t>
            </a:r>
            <a:r>
              <a:rPr lang="en-US" dirty="0" smtClean="0"/>
              <a:t> is compiled to </a:t>
            </a:r>
            <a:r>
              <a:rPr lang="en-US" dirty="0" err="1" smtClean="0"/>
              <a:t>obj</a:t>
            </a:r>
            <a:r>
              <a:rPr lang="en-US" dirty="0" smtClean="0"/>
              <a:t>/i386/lib/</a:t>
            </a:r>
            <a:r>
              <a:rPr lang="en-US" dirty="0" err="1" smtClean="0"/>
              <a:t>liby</a:t>
            </a:r>
            <a:r>
              <a:rPr lang="en-US" dirty="0" smtClean="0"/>
              <a:t>/</a:t>
            </a:r>
            <a:r>
              <a:rPr lang="en-US" dirty="0" err="1" smtClean="0"/>
              <a:t>main.o</a:t>
            </a:r>
            <a:r>
              <a:rPr lang="en-US" dirty="0" smtClean="0"/>
              <a:t>, and </a:t>
            </a:r>
            <a:r>
              <a:rPr lang="en-US" dirty="0" err="1" smtClean="0"/>
              <a:t>obj</a:t>
            </a:r>
            <a:r>
              <a:rPr lang="en-US" dirty="0" smtClean="0"/>
              <a:t>/i386/lib/</a:t>
            </a:r>
            <a:r>
              <a:rPr lang="en-US" dirty="0" err="1" smtClean="0"/>
              <a:t>liby</a:t>
            </a:r>
            <a:r>
              <a:rPr lang="en-US" dirty="0" smtClean="0"/>
              <a:t>/</a:t>
            </a:r>
            <a:r>
              <a:rPr lang="en-US" dirty="0" err="1" smtClean="0"/>
              <a:t>main.o.meta</a:t>
            </a:r>
            <a:r>
              <a:rPr lang="en-US" dirty="0" smtClean="0"/>
              <a:t> is created</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dependencies and parallel builds</a:t>
            </a:r>
            <a:endParaRPr lang="en-US" dirty="0"/>
          </a:p>
        </p:txBody>
      </p:sp>
      <p:sp>
        <p:nvSpPr>
          <p:cNvPr id="3" name="Content Placeholder 2"/>
          <p:cNvSpPr>
            <a:spLocks noGrp="1"/>
          </p:cNvSpPr>
          <p:nvPr>
            <p:ph sz="quarter" idx="10"/>
          </p:nvPr>
        </p:nvSpPr>
        <p:spPr/>
        <p:txBody>
          <a:bodyPr/>
          <a:lstStyle/>
          <a:p>
            <a:pPr lvl="1"/>
            <a:r>
              <a:rPr lang="en-US" dirty="0" smtClean="0"/>
              <a:t>to allow a build to be more parallel (higher –j flags), we follow the convention where one directory builds one final product, and then we track dependencies between the directories</a:t>
            </a:r>
          </a:p>
          <a:p>
            <a:pPr lvl="1"/>
            <a:r>
              <a:rPr lang="en-US" dirty="0" smtClean="0"/>
              <a:t>For example: </a:t>
            </a:r>
          </a:p>
          <a:p>
            <a:pPr lvl="2"/>
            <a:r>
              <a:rPr lang="en-US" b="1" dirty="0" err="1" smtClean="0"/>
              <a:t>src</a:t>
            </a:r>
            <a:r>
              <a:rPr lang="en-US" b="1" dirty="0" smtClean="0"/>
              <a:t>/lib/</a:t>
            </a:r>
            <a:r>
              <a:rPr lang="en-US" b="1" dirty="0" err="1" smtClean="0"/>
              <a:t>libfoo</a:t>
            </a:r>
            <a:r>
              <a:rPr lang="en-US" b="1" dirty="0" smtClean="0"/>
              <a:t>/</a:t>
            </a:r>
            <a:r>
              <a:rPr lang="en-US" b="1" dirty="0" err="1" smtClean="0"/>
              <a:t>Buildfile</a:t>
            </a:r>
            <a:r>
              <a:rPr lang="en-US" dirty="0" smtClean="0"/>
              <a:t> builds </a:t>
            </a:r>
            <a:r>
              <a:rPr lang="en-US" dirty="0" err="1" smtClean="0"/>
              <a:t>l</a:t>
            </a:r>
            <a:r>
              <a:rPr lang="en-US" b="1" dirty="0" err="1" smtClean="0"/>
              <a:t>ibfoo.a</a:t>
            </a:r>
            <a:r>
              <a:rPr lang="en-US" b="1" dirty="0" smtClean="0"/>
              <a:t> </a:t>
            </a:r>
            <a:r>
              <a:rPr lang="en-US" dirty="0" smtClean="0"/>
              <a:t>library</a:t>
            </a:r>
          </a:p>
          <a:p>
            <a:pPr lvl="2"/>
            <a:r>
              <a:rPr lang="en-US" b="1" dirty="0" err="1" smtClean="0"/>
              <a:t>src</a:t>
            </a:r>
            <a:r>
              <a:rPr lang="en-US" b="1" dirty="0" smtClean="0"/>
              <a:t>/usr.bin/</a:t>
            </a:r>
            <a:r>
              <a:rPr lang="en-US" b="1" dirty="0" err="1" smtClean="0"/>
              <a:t>foo</a:t>
            </a:r>
            <a:r>
              <a:rPr lang="en-US" b="1" dirty="0" smtClean="0"/>
              <a:t>/</a:t>
            </a:r>
            <a:r>
              <a:rPr lang="en-US" b="1" dirty="0" err="1" smtClean="0"/>
              <a:t>Buildfile</a:t>
            </a:r>
            <a:r>
              <a:rPr lang="en-US" dirty="0" smtClean="0"/>
              <a:t> builds </a:t>
            </a:r>
            <a:r>
              <a:rPr lang="en-US" b="1" dirty="0" err="1" smtClean="0"/>
              <a:t>foo</a:t>
            </a:r>
            <a:r>
              <a:rPr lang="en-US" dirty="0" smtClean="0"/>
              <a:t> binary, and links against </a:t>
            </a:r>
            <a:r>
              <a:rPr lang="en-US" dirty="0" err="1" smtClean="0"/>
              <a:t>libfoo.a</a:t>
            </a:r>
            <a:endParaRPr lang="en-US" dirty="0" smtClean="0"/>
          </a:p>
          <a:p>
            <a:pPr lvl="1"/>
            <a:r>
              <a:rPr lang="en-US" dirty="0" err="1" smtClean="0"/>
              <a:t>src</a:t>
            </a:r>
            <a:r>
              <a:rPr lang="en-US" dirty="0" smtClean="0"/>
              <a:t>/usr.bin/</a:t>
            </a:r>
            <a:r>
              <a:rPr lang="en-US" dirty="0" err="1" smtClean="0"/>
              <a:t>foo</a:t>
            </a:r>
            <a:r>
              <a:rPr lang="en-US" dirty="0" smtClean="0"/>
              <a:t> has a “directory dependency” on  </a:t>
            </a:r>
            <a:r>
              <a:rPr lang="en-US" dirty="0" err="1" smtClean="0"/>
              <a:t>src</a:t>
            </a:r>
            <a:r>
              <a:rPr lang="en-US" dirty="0" smtClean="0"/>
              <a:t>/lib/</a:t>
            </a:r>
            <a:r>
              <a:rPr lang="en-US" dirty="0" err="1" smtClean="0"/>
              <a:t>libfoo</a:t>
            </a:r>
            <a:r>
              <a:rPr lang="en-US" dirty="0" smtClean="0"/>
              <a:t>, since the library needs to be built before the binary</a:t>
            </a:r>
          </a:p>
          <a:p>
            <a:pPr lvl="1"/>
            <a:r>
              <a:rPr lang="en-US" dirty="0" smtClean="0"/>
              <a:t>Getting these directory dependencies right gets difficult in larger build systems, but are very important for making a build more parallel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dependencies: </a:t>
            </a:r>
            <a:r>
              <a:rPr lang="en-US" dirty="0" err="1" smtClean="0"/>
              <a:t>jdirdep</a:t>
            </a:r>
            <a:endParaRPr lang="en-US" dirty="0"/>
          </a:p>
        </p:txBody>
      </p:sp>
      <p:sp>
        <p:nvSpPr>
          <p:cNvPr id="3" name="Content Placeholder 2"/>
          <p:cNvSpPr>
            <a:spLocks noGrp="1"/>
          </p:cNvSpPr>
          <p:nvPr>
            <p:ph sz="quarter" idx="10"/>
          </p:nvPr>
        </p:nvSpPr>
        <p:spPr/>
        <p:txBody>
          <a:bodyPr/>
          <a:lstStyle/>
          <a:p>
            <a:pPr lvl="1"/>
            <a:r>
              <a:rPr lang="en-US" dirty="0" smtClean="0"/>
              <a:t>As targets are being built, log files from </a:t>
            </a:r>
            <a:r>
              <a:rPr lang="en-US" dirty="0" err="1" smtClean="0"/>
              <a:t>filemon</a:t>
            </a:r>
            <a:r>
              <a:rPr lang="en-US" dirty="0" smtClean="0"/>
              <a:t> will be written</a:t>
            </a:r>
          </a:p>
          <a:p>
            <a:pPr lvl="1"/>
            <a:r>
              <a:rPr lang="en-US" dirty="0" smtClean="0"/>
              <a:t> As the </a:t>
            </a:r>
            <a:r>
              <a:rPr lang="en-US" dirty="0" err="1" smtClean="0"/>
              <a:t>jbuild</a:t>
            </a:r>
            <a:r>
              <a:rPr lang="en-US" dirty="0" smtClean="0"/>
              <a:t> process exits, the log files which were just created are parsed by </a:t>
            </a:r>
            <a:r>
              <a:rPr lang="en-US" dirty="0" err="1" smtClean="0"/>
              <a:t>jdirdep</a:t>
            </a:r>
            <a:r>
              <a:rPr lang="en-US" dirty="0" smtClean="0"/>
              <a:t> (a utility which is part of </a:t>
            </a:r>
            <a:r>
              <a:rPr lang="en-US" dirty="0" err="1" smtClean="0"/>
              <a:t>jbuild</a:t>
            </a:r>
            <a:r>
              <a:rPr lang="en-US" dirty="0" smtClean="0"/>
              <a:t>)</a:t>
            </a:r>
          </a:p>
          <a:p>
            <a:pPr lvl="1"/>
            <a:r>
              <a:rPr lang="en-US" dirty="0" err="1" smtClean="0"/>
              <a:t>jdirdep</a:t>
            </a:r>
            <a:r>
              <a:rPr lang="en-US" dirty="0" smtClean="0"/>
              <a:t> looks for files that were accessed during the build</a:t>
            </a:r>
          </a:p>
          <a:p>
            <a:pPr lvl="1"/>
            <a:r>
              <a:rPr lang="en-US" dirty="0" smtClean="0"/>
              <a:t>If files accessed are in the </a:t>
            </a:r>
            <a:r>
              <a:rPr lang="en-US" dirty="0" err="1" smtClean="0"/>
              <a:t>obj</a:t>
            </a:r>
            <a:r>
              <a:rPr lang="en-US" dirty="0" smtClean="0"/>
              <a:t> tree, then a variable called DIRDEP is updated.  The DIRDEP variable contains a list of directories that can be built *before* this directory.  The directories are relative to the top-level </a:t>
            </a:r>
            <a:r>
              <a:rPr lang="en-US" dirty="0" err="1" smtClean="0"/>
              <a:t>src</a:t>
            </a:r>
            <a:r>
              <a:rPr lang="en-US" dirty="0" smtClean="0"/>
              <a:t> directory</a:t>
            </a:r>
          </a:p>
          <a:p>
            <a:pPr lvl="1"/>
            <a:r>
              <a:rPr lang="en-US" dirty="0" smtClean="0"/>
              <a:t>Buildfile.dep is a file which is written out which contains the DIRDEP variable</a:t>
            </a:r>
          </a:p>
          <a:p>
            <a:pPr lvl="1"/>
            <a:r>
              <a:rPr lang="en-US" dirty="0" smtClean="0"/>
              <a:t>A target in the “</a:t>
            </a:r>
            <a:r>
              <a:rPr lang="en-US" dirty="0" err="1" smtClean="0"/>
              <a:t>makefile</a:t>
            </a:r>
            <a:r>
              <a:rPr lang="en-US" dirty="0" smtClean="0"/>
              <a:t> infrastructure” called </a:t>
            </a:r>
            <a:r>
              <a:rPr lang="en-US" dirty="0" err="1" smtClean="0"/>
              <a:t>updatedirdep</a:t>
            </a:r>
            <a:r>
              <a:rPr lang="en-US" dirty="0" smtClean="0"/>
              <a:t> is then called by </a:t>
            </a:r>
            <a:r>
              <a:rPr lang="en-US" dirty="0" err="1" smtClean="0"/>
              <a:t>jbuild</a:t>
            </a:r>
            <a:r>
              <a:rPr lang="en-US" dirty="0" smtClean="0"/>
              <a:t>, and another file called </a:t>
            </a:r>
            <a:r>
              <a:rPr lang="en-US" dirty="0" err="1" smtClean="0"/>
              <a:t>Buildfile.dirdep</a:t>
            </a:r>
            <a:r>
              <a:rPr lang="en-US" dirty="0" smtClean="0"/>
              <a:t> is written out which has logic for determining what </a:t>
            </a:r>
            <a:r>
              <a:rPr lang="en-US" dirty="0" err="1" smtClean="0"/>
              <a:t>Buildfiles</a:t>
            </a:r>
            <a:r>
              <a:rPr lang="en-US" dirty="0" smtClean="0"/>
              <a:t> can be built before the current </a:t>
            </a:r>
            <a:r>
              <a:rPr lang="en-US" dirty="0" err="1" smtClean="0"/>
              <a:t>Buildfile</a:t>
            </a:r>
            <a:endParaRPr lang="en-US" dirty="0" smtClean="0"/>
          </a:p>
          <a:p>
            <a:pPr lvl="1"/>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dependencies: 2-level sub-make processes</a:t>
            </a:r>
            <a:endParaRPr lang="en-US" dirty="0"/>
          </a:p>
        </p:txBody>
      </p:sp>
      <p:sp>
        <p:nvSpPr>
          <p:cNvPr id="3" name="Content Placeholder 2"/>
          <p:cNvSpPr>
            <a:spLocks noGrp="1"/>
          </p:cNvSpPr>
          <p:nvPr>
            <p:ph sz="quarter" idx="10"/>
          </p:nvPr>
        </p:nvSpPr>
        <p:spPr/>
        <p:txBody>
          <a:bodyPr/>
          <a:lstStyle/>
          <a:p>
            <a:pPr lvl="1"/>
            <a:r>
              <a:rPr lang="en-US" dirty="0" smtClean="0"/>
              <a:t>In our existing build system, we try to restrict the level of  make processes to 2</a:t>
            </a:r>
          </a:p>
          <a:p>
            <a:pPr lvl="1"/>
            <a:r>
              <a:rPr lang="en-US" dirty="0" smtClean="0"/>
              <a:t>The level 1 </a:t>
            </a:r>
            <a:r>
              <a:rPr lang="en-US" dirty="0" err="1" smtClean="0"/>
              <a:t>jbuild</a:t>
            </a:r>
            <a:r>
              <a:rPr lang="en-US" dirty="0" smtClean="0"/>
              <a:t> process reads in sys.mk and the default “</a:t>
            </a:r>
            <a:r>
              <a:rPr lang="en-US" dirty="0" err="1" smtClean="0"/>
              <a:t>makefile</a:t>
            </a:r>
            <a:r>
              <a:rPr lang="en-US" dirty="0" smtClean="0"/>
              <a:t> infrastructure” .  If a </a:t>
            </a:r>
            <a:r>
              <a:rPr lang="en-US" dirty="0" err="1" smtClean="0"/>
              <a:t>Buildfile.dirdep</a:t>
            </a:r>
            <a:r>
              <a:rPr lang="en-US" dirty="0" smtClean="0"/>
              <a:t> does not exist in the current directory, a default one is created.  The </a:t>
            </a:r>
            <a:r>
              <a:rPr lang="en-US" dirty="0" err="1" smtClean="0"/>
              <a:t>Buildfile.dirdep</a:t>
            </a:r>
            <a:r>
              <a:rPr lang="en-US" dirty="0" smtClean="0"/>
              <a:t> is then read, which then possibly includes many other </a:t>
            </a:r>
            <a:r>
              <a:rPr lang="en-US" dirty="0" err="1" smtClean="0"/>
              <a:t>Buildfile.dirdep</a:t>
            </a:r>
            <a:r>
              <a:rPr lang="en-US" dirty="0" smtClean="0"/>
              <a:t> files</a:t>
            </a:r>
          </a:p>
          <a:p>
            <a:pPr lvl="1"/>
            <a:r>
              <a:rPr lang="en-US" dirty="0" smtClean="0"/>
              <a:t>The level 1 </a:t>
            </a:r>
            <a:r>
              <a:rPr lang="en-US" dirty="0" err="1" smtClean="0"/>
              <a:t>jbuild</a:t>
            </a:r>
            <a:r>
              <a:rPr lang="en-US" dirty="0" smtClean="0"/>
              <a:t> process gets a quick view of all the directory dependencies</a:t>
            </a:r>
          </a:p>
          <a:p>
            <a:pPr lvl="1"/>
            <a:r>
              <a:rPr lang="en-US" dirty="0" smtClean="0"/>
              <a:t>At the end of the </a:t>
            </a:r>
            <a:r>
              <a:rPr lang="en-US" dirty="0" err="1" smtClean="0"/>
              <a:t>Buildfile.dirdep</a:t>
            </a:r>
            <a:r>
              <a:rPr lang="en-US" dirty="0" smtClean="0"/>
              <a:t>, “</a:t>
            </a:r>
            <a:r>
              <a:rPr lang="en-US" dirty="0" err="1" smtClean="0"/>
              <a:t>jbuild</a:t>
            </a:r>
            <a:r>
              <a:rPr lang="en-US" dirty="0" smtClean="0"/>
              <a:t> all” is invoked.  This is the second-level </a:t>
            </a:r>
            <a:r>
              <a:rPr lang="en-US" dirty="0" err="1" smtClean="0"/>
              <a:t>jbuild</a:t>
            </a:r>
            <a:r>
              <a:rPr lang="en-US" dirty="0" smtClean="0"/>
              <a:t> process, which actually does the build.</a:t>
            </a:r>
          </a:p>
          <a:p>
            <a:pPr lvl="1"/>
            <a:r>
              <a:rPr lang="en-US" dirty="0" smtClean="0"/>
              <a:t>Having more than two levels of sub-make processes can cause race conditions under high levels of parallel builds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0"/>
          </p:nvPr>
        </p:nvSpPr>
        <p:spPr/>
        <p:txBody>
          <a:bodyPr/>
          <a:lstStyle/>
          <a:p>
            <a:pPr lvl="1"/>
            <a:r>
              <a:rPr lang="en-US" dirty="0" smtClean="0"/>
              <a:t>Brief introduction to build system in FreeBSD</a:t>
            </a:r>
          </a:p>
          <a:p>
            <a:pPr lvl="1"/>
            <a:r>
              <a:rPr lang="en-US" dirty="0" smtClean="0"/>
              <a:t>List some pain points in the current build system</a:t>
            </a:r>
          </a:p>
          <a:p>
            <a:pPr lvl="1"/>
            <a:r>
              <a:rPr lang="en-US" dirty="0" smtClean="0"/>
              <a:t>Describe the design and implementation of  “</a:t>
            </a:r>
            <a:r>
              <a:rPr lang="en-US" dirty="0" err="1" smtClean="0"/>
              <a:t>jbuild</a:t>
            </a:r>
            <a:r>
              <a:rPr lang="en-US" dirty="0" smtClean="0"/>
              <a:t>” tool at Juniper to attempt to solve some of these issues</a:t>
            </a:r>
          </a:p>
          <a:p>
            <a:pPr lvl="1"/>
            <a:endParaRPr lang="en-US" dirty="0" smtClean="0"/>
          </a:p>
          <a:p>
            <a:pPr lvl="1"/>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dependencies: 2-level sub-make processes</a:t>
            </a:r>
            <a:endParaRPr lang="en-US" dirty="0"/>
          </a:p>
        </p:txBody>
      </p:sp>
      <p:cxnSp>
        <p:nvCxnSpPr>
          <p:cNvPr id="7" name="Straight Arrow Connector 6"/>
          <p:cNvCxnSpPr/>
          <p:nvPr/>
        </p:nvCxnSpPr>
        <p:spPr>
          <a:xfrm flipV="1">
            <a:off x="1455820" y="1768642"/>
            <a:ext cx="6400801" cy="12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31332" y="1031789"/>
            <a:ext cx="7814960" cy="646331"/>
          </a:xfrm>
          <a:prstGeom prst="rect">
            <a:avLst/>
          </a:prstGeom>
          <a:noFill/>
          <a:ln>
            <a:solidFill>
              <a:schemeClr val="accent1"/>
            </a:solidFill>
          </a:ln>
        </p:spPr>
        <p:txBody>
          <a:bodyPr wrap="none" rtlCol="0">
            <a:spAutoFit/>
          </a:bodyPr>
          <a:lstStyle/>
          <a:p>
            <a:r>
              <a:rPr lang="en-US" dirty="0" smtClean="0"/>
              <a:t>Level 1 </a:t>
            </a:r>
            <a:r>
              <a:rPr lang="en-US" dirty="0" err="1" smtClean="0"/>
              <a:t>jbuild</a:t>
            </a:r>
            <a:r>
              <a:rPr lang="en-US" dirty="0" smtClean="0"/>
              <a:t> process: reads </a:t>
            </a:r>
            <a:r>
              <a:rPr lang="en-US" dirty="0" err="1" smtClean="0"/>
              <a:t>Buildfile.dirdep</a:t>
            </a:r>
            <a:r>
              <a:rPr lang="en-US" dirty="0" smtClean="0"/>
              <a:t> files, then calls “</a:t>
            </a:r>
            <a:r>
              <a:rPr lang="en-US" dirty="0" err="1" smtClean="0"/>
              <a:t>jbuild</a:t>
            </a:r>
            <a:r>
              <a:rPr lang="en-US" dirty="0" smtClean="0"/>
              <a:t> all” for</a:t>
            </a:r>
            <a:br>
              <a:rPr lang="en-US" dirty="0" smtClean="0"/>
            </a:br>
            <a:r>
              <a:rPr lang="en-US" dirty="0" smtClean="0"/>
              <a:t>                                     for each </a:t>
            </a:r>
            <a:r>
              <a:rPr lang="en-US" dirty="0" err="1" smtClean="0"/>
              <a:t>Buildfile</a:t>
            </a:r>
            <a:r>
              <a:rPr lang="en-US" dirty="0" smtClean="0"/>
              <a:t> corresponding to a </a:t>
            </a:r>
            <a:r>
              <a:rPr lang="en-US" dirty="0" err="1" smtClean="0"/>
              <a:t>Buildfile.dirdep</a:t>
            </a:r>
            <a:endParaRPr lang="en-US" dirty="0" smtClean="0"/>
          </a:p>
        </p:txBody>
      </p:sp>
      <p:cxnSp>
        <p:nvCxnSpPr>
          <p:cNvPr id="12" name="Straight Arrow Connector 11"/>
          <p:cNvCxnSpPr/>
          <p:nvPr/>
        </p:nvCxnSpPr>
        <p:spPr>
          <a:xfrm>
            <a:off x="2743200" y="1780674"/>
            <a:ext cx="890337" cy="8061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664242" y="1764631"/>
            <a:ext cx="890337" cy="8061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597442" y="2574758"/>
            <a:ext cx="1070811"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518484" y="2570748"/>
            <a:ext cx="1070811"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180759" y="2835768"/>
            <a:ext cx="7763664" cy="1477328"/>
          </a:xfrm>
          <a:prstGeom prst="rect">
            <a:avLst/>
          </a:prstGeom>
          <a:noFill/>
          <a:ln>
            <a:solidFill>
              <a:schemeClr val="accent1"/>
            </a:solidFill>
          </a:ln>
        </p:spPr>
        <p:txBody>
          <a:bodyPr wrap="none" rtlCol="0">
            <a:spAutoFit/>
          </a:bodyPr>
          <a:lstStyle/>
          <a:p>
            <a:r>
              <a:rPr lang="en-US" dirty="0" smtClean="0"/>
              <a:t>Level 2 </a:t>
            </a:r>
            <a:r>
              <a:rPr lang="en-US" dirty="0" err="1" smtClean="0"/>
              <a:t>jbuild</a:t>
            </a:r>
            <a:r>
              <a:rPr lang="en-US" dirty="0" smtClean="0"/>
              <a:t> process: builds the all target.  Does the actual building of the</a:t>
            </a:r>
          </a:p>
          <a:p>
            <a:r>
              <a:rPr lang="en-US" dirty="0" smtClean="0"/>
              <a:t>                                     target, and writing out of .meta files.</a:t>
            </a:r>
            <a:br>
              <a:rPr lang="en-US" dirty="0" smtClean="0"/>
            </a:br>
            <a:r>
              <a:rPr lang="en-US" dirty="0" smtClean="0"/>
              <a:t>                                     When level 2 process exits, the </a:t>
            </a:r>
            <a:r>
              <a:rPr lang="en-US" dirty="0" err="1" smtClean="0"/>
              <a:t>atexit</a:t>
            </a:r>
            <a:r>
              <a:rPr lang="en-US" dirty="0" smtClean="0"/>
              <a:t>() handler</a:t>
            </a:r>
            <a:br>
              <a:rPr lang="en-US" dirty="0" smtClean="0"/>
            </a:br>
            <a:r>
              <a:rPr lang="en-US" dirty="0" smtClean="0"/>
              <a:t>                                      parses the .meta files created, and does </a:t>
            </a:r>
            <a:r>
              <a:rPr lang="en-US" dirty="0" err="1" smtClean="0"/>
              <a:t>jdirdep</a:t>
            </a:r>
            <a:r>
              <a:rPr lang="en-US" dirty="0" smtClean="0"/>
              <a:t/>
            </a:r>
            <a:br>
              <a:rPr lang="en-US" dirty="0" smtClean="0"/>
            </a:br>
            <a:r>
              <a:rPr lang="en-US" dirty="0" smtClean="0"/>
              <a:t>                                      processing to update directory dependencies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that a directory builds on all TARGETS</a:t>
            </a:r>
            <a:endParaRPr lang="en-US" dirty="0"/>
          </a:p>
        </p:txBody>
      </p:sp>
      <p:sp>
        <p:nvSpPr>
          <p:cNvPr id="3" name="Content Placeholder 2"/>
          <p:cNvSpPr>
            <a:spLocks noGrp="1"/>
          </p:cNvSpPr>
          <p:nvPr>
            <p:ph sz="quarter" idx="10"/>
          </p:nvPr>
        </p:nvSpPr>
        <p:spPr/>
        <p:txBody>
          <a:bodyPr/>
          <a:lstStyle/>
          <a:p>
            <a:pPr lvl="1"/>
            <a:r>
              <a:rPr lang="en-US" dirty="0" err="1" smtClean="0"/>
              <a:t>cd</a:t>
            </a:r>
            <a:r>
              <a:rPr lang="en-US" dirty="0" smtClean="0"/>
              <a:t> </a:t>
            </a:r>
            <a:r>
              <a:rPr lang="en-US" dirty="0" err="1" smtClean="0"/>
              <a:t>src</a:t>
            </a:r>
            <a:r>
              <a:rPr lang="en-US" dirty="0" smtClean="0"/>
              <a:t>/lib/</a:t>
            </a:r>
            <a:r>
              <a:rPr lang="en-US" dirty="0" err="1" smtClean="0"/>
              <a:t>libfoo</a:t>
            </a:r>
            <a:r>
              <a:rPr lang="en-US" dirty="0" smtClean="0"/>
              <a:t/>
            </a:r>
            <a:br>
              <a:rPr lang="en-US" dirty="0" smtClean="0"/>
            </a:br>
            <a:r>
              <a:rPr lang="en-US" b="1" dirty="0" err="1" smtClean="0"/>
              <a:t>jbuild</a:t>
            </a:r>
            <a:r>
              <a:rPr lang="en-US" b="1" dirty="0" smtClean="0"/>
              <a:t> –DALLMACHINES</a:t>
            </a:r>
          </a:p>
          <a:p>
            <a:pPr lvl="1"/>
            <a:r>
              <a:rPr lang="en-US" dirty="0" smtClean="0"/>
              <a:t>This is much faster than “make universe”, because we capture the directory dependencies at a finer level.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Trying it out</a:t>
            </a:r>
            <a:endParaRPr lang="en-US" dirty="0"/>
          </a:p>
        </p:txBody>
      </p:sp>
      <p:sp>
        <p:nvSpPr>
          <p:cNvPr id="3" name="Content Placeholder 2"/>
          <p:cNvSpPr>
            <a:spLocks noGrp="1"/>
          </p:cNvSpPr>
          <p:nvPr>
            <p:ph sz="quarter" idx="10"/>
          </p:nvPr>
        </p:nvSpPr>
        <p:spPr/>
        <p:txBody>
          <a:bodyPr>
            <a:normAutofit fontScale="85000" lnSpcReduction="20000"/>
          </a:bodyPr>
          <a:lstStyle/>
          <a:p>
            <a:pPr marL="801688" lvl="1" indent="-457200">
              <a:buFont typeface="+mj-lt"/>
              <a:buAutoNum type="arabicParenR"/>
            </a:pPr>
            <a:r>
              <a:rPr lang="en-US" dirty="0" smtClean="0"/>
              <a:t>Check out </a:t>
            </a:r>
            <a:r>
              <a:rPr lang="en-US" dirty="0" err="1" smtClean="0"/>
              <a:t>jbuild</a:t>
            </a:r>
            <a:r>
              <a:rPr lang="en-US" dirty="0" smtClean="0"/>
              <a:t> project branch from FreeBSD </a:t>
            </a:r>
            <a:r>
              <a:rPr lang="en-US" dirty="0" err="1" smtClean="0"/>
              <a:t>svn</a:t>
            </a:r>
            <a:r>
              <a:rPr lang="en-US" dirty="0" smtClean="0"/>
              <a:t>:</a:t>
            </a:r>
            <a:br>
              <a:rPr lang="en-US" dirty="0" smtClean="0"/>
            </a:br>
            <a:r>
              <a:rPr lang="en-US" dirty="0" smtClean="0"/>
              <a:t/>
            </a:r>
            <a:br>
              <a:rPr lang="en-US" dirty="0" smtClean="0"/>
            </a:br>
            <a:r>
              <a:rPr lang="en-US" dirty="0" smtClean="0"/>
              <a:t> </a:t>
            </a:r>
            <a:r>
              <a:rPr lang="en-US" dirty="0" err="1" smtClean="0"/>
              <a:t>svn</a:t>
            </a:r>
            <a:r>
              <a:rPr lang="en-US" dirty="0" smtClean="0"/>
              <a:t> co svn://svn.freebsd.org/base/projects/jbuild </a:t>
            </a:r>
            <a:r>
              <a:rPr lang="en-US" dirty="0" err="1" smtClean="0"/>
              <a:t>src</a:t>
            </a:r>
            <a:endParaRPr lang="en-US" dirty="0" smtClean="0"/>
          </a:p>
          <a:p>
            <a:pPr marL="801688" lvl="1" indent="-457200">
              <a:buFont typeface="+mj-lt"/>
              <a:buAutoNum type="arabicParenR"/>
            </a:pPr>
            <a:endParaRPr lang="en-US" dirty="0" smtClean="0"/>
          </a:p>
          <a:p>
            <a:pPr marL="801688" lvl="1" indent="-457200">
              <a:buFont typeface="+mj-lt"/>
              <a:buAutoNum type="arabicParenR"/>
            </a:pPr>
            <a:r>
              <a:rPr lang="en-US" dirty="0" smtClean="0"/>
              <a:t>Build and load </a:t>
            </a:r>
            <a:r>
              <a:rPr lang="en-US" dirty="0" err="1" smtClean="0"/>
              <a:t>filemon.ko</a:t>
            </a:r>
            <a:r>
              <a:rPr lang="en-US" dirty="0" smtClean="0"/>
              <a:t> :</a:t>
            </a:r>
            <a:br>
              <a:rPr lang="en-US" dirty="0" smtClean="0"/>
            </a:br>
            <a:r>
              <a:rPr lang="en-US" dirty="0" smtClean="0"/>
              <a:t/>
            </a:r>
            <a:br>
              <a:rPr lang="en-US" dirty="0" smtClean="0"/>
            </a:br>
            <a:r>
              <a:rPr lang="en-US" dirty="0" smtClean="0"/>
              <a:t> </a:t>
            </a:r>
            <a:r>
              <a:rPr lang="en-US" dirty="0" err="1" smtClean="0"/>
              <a:t>cd</a:t>
            </a:r>
            <a:r>
              <a:rPr lang="en-US" dirty="0" smtClean="0"/>
              <a:t> </a:t>
            </a:r>
            <a:r>
              <a:rPr lang="en-US" dirty="0" err="1" smtClean="0"/>
              <a:t>src</a:t>
            </a:r>
            <a:r>
              <a:rPr lang="en-US" dirty="0" smtClean="0"/>
              <a:t>/usr.bin/</a:t>
            </a:r>
            <a:r>
              <a:rPr lang="en-US" dirty="0" err="1" smtClean="0"/>
              <a:t>jbuild</a:t>
            </a:r>
            <a:r>
              <a:rPr lang="en-US" dirty="0" smtClean="0"/>
              <a:t>/</a:t>
            </a:r>
            <a:r>
              <a:rPr lang="en-US" dirty="0" err="1" smtClean="0"/>
              <a:t>filemon</a:t>
            </a:r>
            <a:r>
              <a:rPr lang="en-US" dirty="0" smtClean="0"/>
              <a:t/>
            </a:r>
            <a:br>
              <a:rPr lang="en-US" dirty="0" smtClean="0"/>
            </a:br>
            <a:r>
              <a:rPr lang="en-US" dirty="0" smtClean="0"/>
              <a:t> make</a:t>
            </a:r>
            <a:br>
              <a:rPr lang="en-US" dirty="0" smtClean="0"/>
            </a:br>
            <a:r>
              <a:rPr lang="en-US" dirty="0" smtClean="0"/>
              <a:t> </a:t>
            </a:r>
            <a:r>
              <a:rPr lang="en-US" dirty="0" err="1" smtClean="0"/>
              <a:t>kldload</a:t>
            </a:r>
            <a:r>
              <a:rPr lang="en-US" dirty="0" smtClean="0"/>
              <a:t> </a:t>
            </a:r>
            <a:r>
              <a:rPr lang="en-US" dirty="0" err="1" smtClean="0"/>
              <a:t>filemon.ko</a:t>
            </a:r>
            <a:r>
              <a:rPr lang="en-US" dirty="0" smtClean="0"/>
              <a:t/>
            </a:r>
            <a:br>
              <a:rPr lang="en-US" dirty="0" smtClean="0"/>
            </a:br>
            <a:endParaRPr lang="en-US" dirty="0" smtClean="0"/>
          </a:p>
          <a:p>
            <a:pPr marL="801688" lvl="1" indent="-457200">
              <a:buFont typeface="+mj-lt"/>
              <a:buAutoNum type="arabicParenR"/>
            </a:pPr>
            <a:r>
              <a:rPr lang="en-US" dirty="0" smtClean="0"/>
              <a:t>Build </a:t>
            </a:r>
            <a:r>
              <a:rPr lang="en-US" dirty="0" err="1" smtClean="0"/>
              <a:t>jbuild</a:t>
            </a:r>
            <a:r>
              <a:rPr lang="en-US" dirty="0" smtClean="0"/>
              <a:t> and </a:t>
            </a:r>
            <a:r>
              <a:rPr lang="en-US" dirty="0" err="1" smtClean="0"/>
              <a:t>jdirdep</a:t>
            </a:r>
            <a:r>
              <a:rPr lang="en-US" dirty="0" smtClean="0"/>
              <a:t>:</a:t>
            </a:r>
            <a:br>
              <a:rPr lang="en-US" dirty="0" smtClean="0"/>
            </a:br>
            <a:r>
              <a:rPr lang="en-US" dirty="0" smtClean="0"/>
              <a:t/>
            </a:r>
            <a:br>
              <a:rPr lang="en-US" dirty="0" smtClean="0"/>
            </a:br>
            <a:r>
              <a:rPr lang="en-US" dirty="0" err="1" smtClean="0"/>
              <a:t>cd</a:t>
            </a:r>
            <a:r>
              <a:rPr lang="en-US" dirty="0" smtClean="0"/>
              <a:t> </a:t>
            </a:r>
            <a:r>
              <a:rPr lang="en-US" dirty="0" err="1" smtClean="0"/>
              <a:t>src</a:t>
            </a:r>
            <a:r>
              <a:rPr lang="en-US" dirty="0" smtClean="0"/>
              <a:t>/usr.bin/</a:t>
            </a:r>
            <a:r>
              <a:rPr lang="en-US" dirty="0" err="1" smtClean="0"/>
              <a:t>jbuild</a:t>
            </a:r>
            <a:r>
              <a:rPr lang="en-US" dirty="0" smtClean="0"/>
              <a:t> ; make</a:t>
            </a:r>
            <a:br>
              <a:rPr lang="en-US" dirty="0" smtClean="0"/>
            </a:br>
            <a:r>
              <a:rPr lang="en-US" dirty="0" err="1" smtClean="0"/>
              <a:t>cd</a:t>
            </a:r>
            <a:r>
              <a:rPr lang="en-US" dirty="0" smtClean="0"/>
              <a:t> </a:t>
            </a:r>
            <a:r>
              <a:rPr lang="en-US" dirty="0" err="1" smtClean="0"/>
              <a:t>src</a:t>
            </a:r>
            <a:r>
              <a:rPr lang="en-US" dirty="0" smtClean="0"/>
              <a:t>/usr.bin/</a:t>
            </a:r>
            <a:r>
              <a:rPr lang="en-US" dirty="0" err="1" smtClean="0"/>
              <a:t>jdirdep</a:t>
            </a:r>
            <a:r>
              <a:rPr lang="en-US" dirty="0" smtClean="0"/>
              <a:t>; make</a:t>
            </a:r>
            <a:br>
              <a:rPr lang="en-US" dirty="0" smtClean="0"/>
            </a:br>
            <a:endParaRPr lang="en-US" dirty="0" smtClean="0"/>
          </a:p>
          <a:p>
            <a:pPr marL="801688" lvl="1" indent="-457200">
              <a:buFont typeface="+mj-lt"/>
              <a:buAutoNum type="arabicParenR"/>
            </a:pPr>
            <a:r>
              <a:rPr lang="en-US" dirty="0" smtClean="0"/>
              <a:t>Copy </a:t>
            </a:r>
            <a:r>
              <a:rPr lang="en-US" dirty="0" err="1" smtClean="0"/>
              <a:t>jbuild</a:t>
            </a:r>
            <a:r>
              <a:rPr lang="en-US" dirty="0" smtClean="0"/>
              <a:t> and </a:t>
            </a:r>
            <a:r>
              <a:rPr lang="en-US" dirty="0" err="1" smtClean="0"/>
              <a:t>jdirdep</a:t>
            </a:r>
            <a:r>
              <a:rPr lang="en-US" dirty="0" smtClean="0"/>
              <a:t> to somewhere in your path.</a:t>
            </a:r>
            <a:br>
              <a:rPr lang="en-US" dirty="0" smtClean="0"/>
            </a:br>
            <a:endParaRPr lang="en-US" dirty="0" smtClean="0"/>
          </a:p>
          <a:p>
            <a:pPr marL="801688" lvl="1" indent="-457200">
              <a:buFont typeface="+mj-lt"/>
              <a:buAutoNum type="arabicParenR"/>
            </a:pPr>
            <a:r>
              <a:rPr lang="en-US" dirty="0" err="1" smtClean="0"/>
              <a:t>cd</a:t>
            </a:r>
            <a:r>
              <a:rPr lang="en-US" dirty="0" smtClean="0"/>
              <a:t> </a:t>
            </a:r>
            <a:r>
              <a:rPr lang="en-US" dirty="0" err="1" smtClean="0"/>
              <a:t>src</a:t>
            </a:r>
            <a:r>
              <a:rPr lang="en-US" dirty="0" smtClean="0"/>
              <a:t>/lib/</a:t>
            </a:r>
            <a:r>
              <a:rPr lang="en-US" dirty="0" err="1" smtClean="0"/>
              <a:t>liby</a:t>
            </a:r>
            <a:r>
              <a:rPr lang="en-US" dirty="0" smtClean="0"/>
              <a:t/>
            </a:r>
            <a:br>
              <a:rPr lang="en-US" dirty="0" smtClean="0"/>
            </a:br>
            <a:r>
              <a:rPr lang="en-US" dirty="0" err="1" smtClean="0"/>
              <a:t>jbuild</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directions</a:t>
            </a:r>
            <a:endParaRPr lang="en-US" dirty="0"/>
          </a:p>
        </p:txBody>
      </p:sp>
      <p:sp>
        <p:nvSpPr>
          <p:cNvPr id="3" name="Content Placeholder 2"/>
          <p:cNvSpPr>
            <a:spLocks noGrp="1"/>
          </p:cNvSpPr>
          <p:nvPr>
            <p:ph sz="quarter" idx="10"/>
          </p:nvPr>
        </p:nvSpPr>
        <p:spPr/>
        <p:txBody>
          <a:bodyPr/>
          <a:lstStyle/>
          <a:p>
            <a:pPr lvl="1"/>
            <a:r>
              <a:rPr lang="en-US" dirty="0" err="1" smtClean="0"/>
              <a:t>filemon</a:t>
            </a:r>
            <a:r>
              <a:rPr lang="en-US" dirty="0" smtClean="0"/>
              <a:t> functionality </a:t>
            </a:r>
            <a:r>
              <a:rPr lang="en-US" dirty="0" smtClean="0"/>
              <a:t> (“</a:t>
            </a:r>
            <a:r>
              <a:rPr lang="en-US" smtClean="0"/>
              <a:t>meta-mode”) is </a:t>
            </a:r>
            <a:r>
              <a:rPr lang="en-US" dirty="0" smtClean="0"/>
              <a:t>being rolled into </a:t>
            </a:r>
            <a:r>
              <a:rPr lang="en-US" dirty="0" err="1" smtClean="0"/>
              <a:t>NetBSD’s</a:t>
            </a:r>
            <a:r>
              <a:rPr lang="en-US" dirty="0" smtClean="0"/>
              <a:t> </a:t>
            </a:r>
            <a:r>
              <a:rPr lang="en-US" dirty="0" err="1" smtClean="0"/>
              <a:t>bmake</a:t>
            </a:r>
            <a:r>
              <a:rPr lang="en-US" dirty="0" smtClean="0"/>
              <a:t> by Simon </a:t>
            </a:r>
            <a:r>
              <a:rPr lang="en-US" dirty="0" err="1" smtClean="0"/>
              <a:t>Gerraty</a:t>
            </a:r>
            <a:r>
              <a:rPr lang="en-US" dirty="0" smtClean="0"/>
              <a:t> </a:t>
            </a:r>
            <a:r>
              <a:rPr lang="en-US" dirty="0" smtClean="0"/>
              <a:t>&lt;sjg@juniper.net&gt;</a:t>
            </a:r>
            <a:r>
              <a:rPr lang="en-US" dirty="0" smtClean="0"/>
              <a:t> </a:t>
            </a:r>
            <a:r>
              <a:rPr lang="en-US" dirty="0" smtClean="0"/>
              <a:t>who is the </a:t>
            </a:r>
            <a:r>
              <a:rPr lang="en-US" dirty="0" err="1" smtClean="0"/>
              <a:t>NetBSD</a:t>
            </a:r>
            <a:r>
              <a:rPr lang="en-US" dirty="0" smtClean="0"/>
              <a:t> </a:t>
            </a:r>
            <a:r>
              <a:rPr lang="en-US" dirty="0" err="1" smtClean="0"/>
              <a:t>bmake</a:t>
            </a:r>
            <a:r>
              <a:rPr lang="en-US" dirty="0" smtClean="0"/>
              <a:t> maintainer.</a:t>
            </a:r>
          </a:p>
          <a:p>
            <a:pPr lvl="1"/>
            <a:r>
              <a:rPr lang="en-US" dirty="0" smtClean="0"/>
              <a:t>Functionality being rolled into </a:t>
            </a:r>
            <a:r>
              <a:rPr lang="en-US" dirty="0" err="1" smtClean="0"/>
              <a:t>NetBSD</a:t>
            </a:r>
            <a:r>
              <a:rPr lang="en-US" dirty="0" smtClean="0"/>
              <a:t> </a:t>
            </a:r>
            <a:r>
              <a:rPr lang="en-US" dirty="0" err="1" smtClean="0"/>
              <a:t>bmake</a:t>
            </a:r>
            <a:r>
              <a:rPr lang="en-US" dirty="0" smtClean="0"/>
              <a:t> is cleaner implementation than what was done for </a:t>
            </a:r>
            <a:r>
              <a:rPr lang="en-US" dirty="0" err="1" smtClean="0"/>
              <a:t>jbuild</a:t>
            </a:r>
            <a:r>
              <a:rPr lang="en-US" dirty="0" smtClean="0"/>
              <a:t>, but principles are the same.</a:t>
            </a:r>
          </a:p>
          <a:p>
            <a:pPr lvl="1"/>
            <a:r>
              <a:rPr lang="en-US" dirty="0" smtClean="0"/>
              <a:t>Being able to capture tracing information of actual files touched during build is extremely useful for determining accurate dependencies.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quarter" idx="10"/>
          </p:nvPr>
        </p:nvSpPr>
        <p:spPr/>
        <p:txBody>
          <a:bodyPr/>
          <a:lstStyle/>
          <a:p>
            <a:pPr lvl="1"/>
            <a:r>
              <a:rPr lang="en-US" dirty="0" smtClean="0"/>
              <a:t>The FreeBSD build system is well established and extensible.  Many people make products derived from FreeBSD, and hook into the existing build system.</a:t>
            </a:r>
          </a:p>
          <a:p>
            <a:pPr lvl="1"/>
            <a:r>
              <a:rPr lang="en-US" dirty="0" smtClean="0"/>
              <a:t>Some of the pain points in the build system can be alleviated by incremental modifications to the make tool, and by writing new “</a:t>
            </a:r>
            <a:r>
              <a:rPr lang="en-US" dirty="0" err="1" smtClean="0"/>
              <a:t>makefile</a:t>
            </a:r>
            <a:r>
              <a:rPr lang="en-US" dirty="0" smtClean="0"/>
              <a:t> infrastructure” to handle directory dependencies, and a 2-level sub-make model.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 MEMORIAL</a:t>
            </a:r>
            <a:endParaRPr dirty="0"/>
          </a:p>
        </p:txBody>
      </p:sp>
      <p:pic>
        <p:nvPicPr>
          <p:cNvPr id="31747" name="Content Placeholder 3" descr="John_Birrell.jpg"/>
          <p:cNvPicPr>
            <a:picLocks noGrp="1" noChangeAspect="1"/>
          </p:cNvPicPr>
          <p:nvPr>
            <p:ph sz="quarter" idx="10"/>
          </p:nvPr>
        </p:nvPicPr>
        <p:blipFill>
          <a:blip r:embed="rId2" cstate="print"/>
          <a:srcRect/>
          <a:stretch>
            <a:fillRect/>
          </a:stretch>
        </p:blipFill>
        <p:spPr>
          <a:xfrm>
            <a:off x="304800" y="1066800"/>
            <a:ext cx="3048000" cy="3556000"/>
          </a:xfrm>
        </p:spPr>
      </p:pic>
      <p:sp>
        <p:nvSpPr>
          <p:cNvPr id="31748" name="TextBox 5"/>
          <p:cNvSpPr txBox="1">
            <a:spLocks noChangeArrowheads="1"/>
          </p:cNvSpPr>
          <p:nvPr/>
        </p:nvSpPr>
        <p:spPr bwMode="auto">
          <a:xfrm>
            <a:off x="3733800" y="1600200"/>
            <a:ext cx="3492174" cy="2031325"/>
          </a:xfrm>
          <a:prstGeom prst="rect">
            <a:avLst/>
          </a:prstGeom>
          <a:noFill/>
          <a:ln w="9525">
            <a:noFill/>
            <a:miter lim="800000"/>
            <a:headEnd/>
            <a:tailEnd/>
          </a:ln>
        </p:spPr>
        <p:txBody>
          <a:bodyPr wrap="none">
            <a:spAutoFit/>
          </a:bodyPr>
          <a:lstStyle/>
          <a:p>
            <a:pPr lvl="1">
              <a:buFont typeface="Arial" charset="0"/>
              <a:buChar char="•"/>
            </a:pPr>
            <a:r>
              <a:rPr lang="en-US" dirty="0"/>
              <a:t> </a:t>
            </a:r>
            <a:r>
              <a:rPr lang="en-US" dirty="0">
                <a:solidFill>
                  <a:schemeClr val="tx1"/>
                </a:solidFill>
              </a:rPr>
              <a:t>John </a:t>
            </a:r>
            <a:r>
              <a:rPr lang="en-US" dirty="0" err="1">
                <a:solidFill>
                  <a:schemeClr val="tx1"/>
                </a:solidFill>
              </a:rPr>
              <a:t>Birrell</a:t>
            </a:r>
            <a:r>
              <a:rPr lang="en-US" dirty="0">
                <a:solidFill>
                  <a:schemeClr val="tx1"/>
                </a:solidFill>
              </a:rPr>
              <a:t>, Nov. 20, </a:t>
            </a:r>
            <a:r>
              <a:rPr lang="en-US" dirty="0" smtClean="0">
                <a:solidFill>
                  <a:schemeClr val="tx1"/>
                </a:solidFill>
              </a:rPr>
              <a:t>2009</a:t>
            </a:r>
            <a:br>
              <a:rPr lang="en-US" dirty="0" smtClean="0">
                <a:solidFill>
                  <a:schemeClr val="tx1"/>
                </a:solidFill>
              </a:rPr>
            </a:br>
            <a:endParaRPr lang="en-US" dirty="0" smtClean="0">
              <a:solidFill>
                <a:schemeClr val="tx1"/>
              </a:solidFill>
            </a:endParaRPr>
          </a:p>
          <a:p>
            <a:pPr lvl="1">
              <a:buFont typeface="Arial" charset="0"/>
              <a:buChar char="•"/>
            </a:pPr>
            <a:r>
              <a:rPr lang="en-US" dirty="0" smtClean="0"/>
              <a:t> </a:t>
            </a:r>
            <a:r>
              <a:rPr lang="en-US" dirty="0" smtClean="0">
                <a:solidFill>
                  <a:schemeClr val="tx1"/>
                </a:solidFill>
              </a:rPr>
              <a:t>jb@FreeBSD.org</a:t>
            </a:r>
            <a:br>
              <a:rPr lang="en-US" dirty="0" smtClean="0">
                <a:solidFill>
                  <a:schemeClr val="tx1"/>
                </a:solidFill>
              </a:rPr>
            </a:br>
            <a:r>
              <a:rPr lang="en-US" dirty="0" smtClean="0">
                <a:solidFill>
                  <a:schemeClr val="tx1"/>
                </a:solidFill>
              </a:rPr>
              <a:t>  jbirrell@juniper.net</a:t>
            </a:r>
          </a:p>
          <a:p>
            <a:pPr lvl="1">
              <a:buFont typeface="Arial" charset="0"/>
              <a:buChar char="•"/>
            </a:pPr>
            <a:endParaRPr lang="en-US" dirty="0" smtClean="0">
              <a:solidFill>
                <a:schemeClr val="tx1"/>
              </a:solidFill>
            </a:endParaRPr>
          </a:p>
          <a:p>
            <a:pPr lvl="1">
              <a:buFont typeface="Arial" charset="0"/>
              <a:buChar char="•"/>
            </a:pPr>
            <a:endParaRPr lang="en-US" dirty="0" smtClean="0">
              <a:solidFill>
                <a:schemeClr val="tx1"/>
              </a:solidFill>
            </a:endParaRPr>
          </a:p>
          <a:p>
            <a:pPr lvl="1">
              <a:buFont typeface="Arial" charset="0"/>
              <a:buChar char="•"/>
            </a:pPr>
            <a:endParaRPr lang="en-US" dirty="0">
              <a:solidFill>
                <a:schemeClr val="tx1"/>
              </a:solidFill>
            </a:endParaRPr>
          </a:p>
        </p:txBody>
      </p:sp>
      <p:sp>
        <p:nvSpPr>
          <p:cNvPr id="5" name="TextBox 4"/>
          <p:cNvSpPr txBox="1"/>
          <p:nvPr/>
        </p:nvSpPr>
        <p:spPr>
          <a:xfrm>
            <a:off x="252663" y="4969042"/>
            <a:ext cx="8366393" cy="369332"/>
          </a:xfrm>
          <a:prstGeom prst="rect">
            <a:avLst/>
          </a:prstGeom>
          <a:noFill/>
        </p:spPr>
        <p:txBody>
          <a:bodyPr wrap="none" rtlCol="0">
            <a:spAutoFit/>
          </a:bodyPr>
          <a:lstStyle/>
          <a:p>
            <a:r>
              <a:rPr lang="en-US" dirty="0" smtClean="0"/>
              <a:t>http://lists.freebsd.org/pipermail/freebsd-announce/2009-November/001284.html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do people like to base products on </a:t>
            </a:r>
            <a:r>
              <a:rPr lang="en-US" dirty="0" err="1" smtClean="0"/>
              <a:t>bsd</a:t>
            </a:r>
            <a:r>
              <a:rPr lang="en-US" dirty="0" smtClean="0"/>
              <a:t>?</a:t>
            </a:r>
            <a:endParaRPr lang="en-US" dirty="0"/>
          </a:p>
        </p:txBody>
      </p:sp>
      <p:sp>
        <p:nvSpPr>
          <p:cNvPr id="5" name="Content Placeholder 4"/>
          <p:cNvSpPr>
            <a:spLocks noGrp="1"/>
          </p:cNvSpPr>
          <p:nvPr>
            <p:ph sz="quarter" idx="10"/>
          </p:nvPr>
        </p:nvSpPr>
        <p:spPr/>
        <p:txBody>
          <a:bodyPr/>
          <a:lstStyle/>
          <a:p>
            <a:pPr lvl="1"/>
            <a:r>
              <a:rPr lang="en-US" dirty="0" smtClean="0"/>
              <a:t>BSD license </a:t>
            </a:r>
            <a:r>
              <a:rPr lang="en-US" dirty="0" smtClean="0"/>
              <a:t>works well for products</a:t>
            </a:r>
            <a:endParaRPr lang="en-US" dirty="0" smtClean="0"/>
          </a:p>
          <a:p>
            <a:pPr lvl="1"/>
            <a:r>
              <a:rPr lang="en-US" dirty="0" smtClean="0"/>
              <a:t>Solid operating system</a:t>
            </a:r>
          </a:p>
          <a:p>
            <a:pPr lvl="1"/>
            <a:r>
              <a:rPr lang="en-US" dirty="0" smtClean="0"/>
              <a:t>Drivers available for lots of off the shelf hardware (storage, network, CPU, etc.)</a:t>
            </a:r>
          </a:p>
          <a:p>
            <a:pPr lvl="1"/>
            <a:r>
              <a:rPr lang="en-US" dirty="0" smtClean="0"/>
              <a:t>Availability of tools (</a:t>
            </a:r>
            <a:r>
              <a:rPr lang="en-US" dirty="0" err="1" smtClean="0"/>
              <a:t>toolchains</a:t>
            </a:r>
            <a:r>
              <a:rPr lang="en-US" dirty="0" smtClean="0"/>
              <a:t>, scripting languages, etc.)</a:t>
            </a:r>
          </a:p>
          <a:p>
            <a:pPr lvl="1"/>
            <a:r>
              <a:rPr lang="en-US" dirty="0" smtClean="0"/>
              <a:t>Easy to extend or customize due to source code availability, and also </a:t>
            </a:r>
            <a:r>
              <a:rPr lang="en-US" i="1" dirty="0" smtClean="0"/>
              <a:t>build system makes it easy to add new extensions to codebase and integrate them</a:t>
            </a:r>
          </a:p>
          <a:p>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FreeBSD build system</a:t>
            </a:r>
            <a:endParaRPr lang="en-US" dirty="0"/>
          </a:p>
        </p:txBody>
      </p:sp>
      <p:sp>
        <p:nvSpPr>
          <p:cNvPr id="3" name="Content Placeholder 2"/>
          <p:cNvSpPr>
            <a:spLocks noGrp="1"/>
          </p:cNvSpPr>
          <p:nvPr>
            <p:ph sz="quarter" idx="10"/>
          </p:nvPr>
        </p:nvSpPr>
        <p:spPr/>
        <p:txBody>
          <a:bodyPr/>
          <a:lstStyle/>
          <a:p>
            <a:pPr lvl="1"/>
            <a:r>
              <a:rPr lang="en-US" b="1" dirty="0" smtClean="0"/>
              <a:t>/</a:t>
            </a:r>
            <a:r>
              <a:rPr lang="en-US" b="1" dirty="0" err="1" smtClean="0"/>
              <a:t>usr</a:t>
            </a:r>
            <a:r>
              <a:rPr lang="en-US" b="1" dirty="0" smtClean="0"/>
              <a:t>/bin/make</a:t>
            </a:r>
            <a:r>
              <a:rPr lang="en-US" dirty="0" smtClean="0"/>
              <a:t> is a utility in FreeBSD that is used to build software</a:t>
            </a:r>
          </a:p>
          <a:p>
            <a:pPr lvl="1"/>
            <a:r>
              <a:rPr lang="en-US" b="1" dirty="0" smtClean="0"/>
              <a:t>make</a:t>
            </a:r>
            <a:r>
              <a:rPr lang="en-US" dirty="0" smtClean="0"/>
              <a:t> checks dependencies, and executes actions if dependencies are out of date</a:t>
            </a:r>
          </a:p>
          <a:p>
            <a:pPr lvl="1"/>
            <a:r>
              <a:rPr lang="en-US" dirty="0" smtClean="0"/>
              <a:t>in FreeBSD, </a:t>
            </a:r>
            <a:r>
              <a:rPr lang="en-US" b="1" dirty="0" smtClean="0"/>
              <a:t>make</a:t>
            </a:r>
            <a:r>
              <a:rPr lang="en-US" dirty="0" smtClean="0"/>
              <a:t> comes with a set of “</a:t>
            </a:r>
            <a:r>
              <a:rPr lang="en-US" dirty="0" err="1" smtClean="0"/>
              <a:t>makefile</a:t>
            </a:r>
            <a:r>
              <a:rPr lang="en-US" dirty="0" smtClean="0"/>
              <a:t> infrastructure” files in /</a:t>
            </a:r>
            <a:r>
              <a:rPr lang="en-US" dirty="0" err="1" smtClean="0"/>
              <a:t>usr</a:t>
            </a:r>
            <a:r>
              <a:rPr lang="en-US" dirty="0" smtClean="0"/>
              <a:t>/share/</a:t>
            </a:r>
            <a:r>
              <a:rPr lang="en-US" dirty="0" err="1" smtClean="0"/>
              <a:t>mk</a:t>
            </a:r>
            <a:r>
              <a:rPr lang="en-US" dirty="0" smtClean="0"/>
              <a:t>, which contain common rules for building programs (bsd.prog.mk), libraries (bsd.lib.mk).  Other </a:t>
            </a:r>
            <a:r>
              <a:rPr lang="en-US" dirty="0" err="1" smtClean="0"/>
              <a:t>makefile</a:t>
            </a:r>
            <a:r>
              <a:rPr lang="en-US" dirty="0" smtClean="0"/>
              <a:t> infrastructure exists for compiling kernels</a:t>
            </a:r>
          </a:p>
          <a:p>
            <a:pPr lvl="1"/>
            <a:r>
              <a:rPr lang="en-US" dirty="0" smtClean="0"/>
              <a:t>FreeBSD ports follows similar conventions, and has its “</a:t>
            </a:r>
            <a:r>
              <a:rPr lang="en-US" dirty="0" err="1" smtClean="0"/>
              <a:t>makefile</a:t>
            </a:r>
            <a:r>
              <a:rPr lang="en-US" dirty="0" smtClean="0"/>
              <a:t> infrastructure” in /</a:t>
            </a:r>
            <a:r>
              <a:rPr lang="en-US" dirty="0" err="1" smtClean="0"/>
              <a:t>usr</a:t>
            </a:r>
            <a:r>
              <a:rPr lang="en-US" dirty="0" smtClean="0"/>
              <a:t>/ports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err="1" smtClean="0"/>
              <a:t>Makefile</a:t>
            </a:r>
            <a:r>
              <a:rPr lang="en-US" dirty="0" smtClean="0"/>
              <a:t> for </a:t>
            </a:r>
            <a:r>
              <a:rPr lang="en-US" dirty="0" err="1" smtClean="0"/>
              <a:t>librt</a:t>
            </a:r>
            <a:endParaRPr lang="en-US" dirty="0"/>
          </a:p>
        </p:txBody>
      </p:sp>
      <p:sp>
        <p:nvSpPr>
          <p:cNvPr id="3" name="Content Placeholder 2"/>
          <p:cNvSpPr>
            <a:spLocks noGrp="1"/>
          </p:cNvSpPr>
          <p:nvPr>
            <p:ph sz="quarter" idx="10"/>
          </p:nvPr>
        </p:nvSpPr>
        <p:spPr>
          <a:xfrm>
            <a:off x="366616" y="1134374"/>
            <a:ext cx="8229600" cy="2294626"/>
          </a:xfrm>
          <a:ln>
            <a:solidFill>
              <a:schemeClr val="accent1"/>
            </a:solidFill>
          </a:ln>
        </p:spPr>
        <p:txBody>
          <a:bodyPr>
            <a:normAutofit fontScale="70000" lnSpcReduction="20000"/>
          </a:bodyPr>
          <a:lstStyle/>
          <a:p>
            <a:pPr>
              <a:buNone/>
            </a:pPr>
            <a:r>
              <a:rPr lang="en-US" dirty="0" smtClean="0"/>
              <a:t>  LIB=</a:t>
            </a:r>
            <a:r>
              <a:rPr lang="en-US" dirty="0" err="1" smtClean="0"/>
              <a:t>rt</a:t>
            </a:r>
            <a:endParaRPr lang="en-US" dirty="0" smtClean="0"/>
          </a:p>
          <a:p>
            <a:r>
              <a:rPr lang="en-US" dirty="0" smtClean="0"/>
              <a:t>SHLIB_MAJOR= 1</a:t>
            </a:r>
          </a:p>
          <a:p>
            <a:r>
              <a:rPr lang="en-US" dirty="0" smtClean="0"/>
              <a:t>CFLAGS+=-I${.CURDIR}/../</a:t>
            </a:r>
            <a:r>
              <a:rPr lang="en-US" dirty="0" err="1" smtClean="0"/>
              <a:t>libc</a:t>
            </a:r>
            <a:r>
              <a:rPr lang="en-US" dirty="0" smtClean="0"/>
              <a:t>/include -I${.CURDIR}</a:t>
            </a:r>
          </a:p>
          <a:p>
            <a:r>
              <a:rPr lang="en-US" dirty="0" smtClean="0"/>
              <a:t>CFLAGS+=-</a:t>
            </a:r>
            <a:r>
              <a:rPr lang="en-US" dirty="0" err="1" smtClean="0"/>
              <a:t>Winline</a:t>
            </a:r>
            <a:r>
              <a:rPr lang="en-US" dirty="0" smtClean="0"/>
              <a:t> -Wall -g</a:t>
            </a:r>
          </a:p>
          <a:p>
            <a:r>
              <a:rPr lang="en-US" dirty="0" smtClean="0"/>
              <a:t>SRCS+= </a:t>
            </a:r>
            <a:r>
              <a:rPr lang="en-US" dirty="0" err="1" smtClean="0"/>
              <a:t>aio.c</a:t>
            </a:r>
            <a:r>
              <a:rPr lang="en-US" dirty="0" smtClean="0"/>
              <a:t> </a:t>
            </a:r>
            <a:r>
              <a:rPr lang="en-US" dirty="0" err="1" smtClean="0"/>
              <a:t>mq.c</a:t>
            </a:r>
            <a:r>
              <a:rPr lang="en-US" dirty="0" smtClean="0"/>
              <a:t> </a:t>
            </a:r>
            <a:r>
              <a:rPr lang="en-US" dirty="0" err="1" smtClean="0"/>
              <a:t>sigev_thread.c</a:t>
            </a:r>
            <a:r>
              <a:rPr lang="en-US" dirty="0" smtClean="0"/>
              <a:t> </a:t>
            </a:r>
            <a:r>
              <a:rPr lang="en-US" dirty="0" err="1" smtClean="0"/>
              <a:t>timer.c</a:t>
            </a:r>
            <a:endParaRPr lang="en-US" dirty="0" smtClean="0"/>
          </a:p>
          <a:p>
            <a:pPr>
              <a:buNone/>
            </a:pPr>
            <a:endParaRPr lang="en-US" dirty="0" smtClean="0"/>
          </a:p>
          <a:p>
            <a:pPr>
              <a:buNone/>
            </a:pPr>
            <a:r>
              <a:rPr lang="en-US" dirty="0" smtClean="0"/>
              <a:t> .include &lt;bsd.lib.mk&gt;</a:t>
            </a:r>
            <a:endParaRPr lang="en-US" dirty="0"/>
          </a:p>
        </p:txBody>
      </p:sp>
      <p:sp>
        <p:nvSpPr>
          <p:cNvPr id="5" name="TextBox 4"/>
          <p:cNvSpPr txBox="1"/>
          <p:nvPr/>
        </p:nvSpPr>
        <p:spPr>
          <a:xfrm>
            <a:off x="360947" y="4018547"/>
            <a:ext cx="8265695" cy="1477328"/>
          </a:xfrm>
          <a:prstGeom prst="rect">
            <a:avLst/>
          </a:prstGeom>
          <a:noFill/>
        </p:spPr>
        <p:txBody>
          <a:bodyPr wrap="square" rtlCol="0">
            <a:spAutoFit/>
          </a:bodyPr>
          <a:lstStyle/>
          <a:p>
            <a:pPr>
              <a:buFont typeface="Wingdings" pitchFamily="2" charset="2"/>
              <a:buChar char="§"/>
            </a:pPr>
            <a:r>
              <a:rPr lang="en-US" dirty="0" smtClean="0"/>
              <a:t> BSD convention is to have average </a:t>
            </a:r>
            <a:r>
              <a:rPr lang="en-US" dirty="0" err="1" smtClean="0"/>
              <a:t>Makefiles</a:t>
            </a:r>
            <a:r>
              <a:rPr lang="en-US" dirty="0" smtClean="0"/>
              <a:t> used by users be very simple, only defining variables</a:t>
            </a:r>
          </a:p>
          <a:p>
            <a:pPr>
              <a:buFont typeface="Wingdings" pitchFamily="2" charset="2"/>
              <a:buChar char="§"/>
            </a:pPr>
            <a:r>
              <a:rPr lang="en-US" dirty="0" smtClean="0"/>
              <a:t> bsd.lib.mk contains the logic for what rules to execute when dependencies are out of data for compiling </a:t>
            </a:r>
            <a:r>
              <a:rPr lang="en-US" b="1" dirty="0" err="1" smtClean="0"/>
              <a:t>librt</a:t>
            </a:r>
            <a:endParaRPr lang="en-US" b="1" dirty="0" smtClean="0"/>
          </a:p>
          <a:p>
            <a:pPr>
              <a:buFont typeface="Wingdings" pitchFamily="2" charset="2"/>
              <a:buChar char="§"/>
            </a:pPr>
            <a:r>
              <a:rPr lang="en-US" b="1" dirty="0" smtClean="0"/>
              <a:t> </a:t>
            </a:r>
            <a:r>
              <a:rPr lang="en-US" dirty="0" smtClean="0"/>
              <a:t>use of “</a:t>
            </a:r>
            <a:r>
              <a:rPr lang="en-US" dirty="0" err="1" smtClean="0"/>
              <a:t>makefile</a:t>
            </a:r>
            <a:r>
              <a:rPr lang="en-US" dirty="0" smtClean="0"/>
              <a:t> </a:t>
            </a:r>
            <a:r>
              <a:rPr lang="en-US" dirty="0" err="1" smtClean="0"/>
              <a:t>infrastucture</a:t>
            </a:r>
            <a:r>
              <a:rPr lang="en-US" dirty="0" smtClean="0"/>
              <a:t>” makes it easy to add new libraries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USES of FREEBSD build system</a:t>
            </a:r>
            <a:endParaRPr lang="en-US" dirty="0"/>
          </a:p>
        </p:txBody>
      </p:sp>
      <p:sp>
        <p:nvSpPr>
          <p:cNvPr id="3" name="Content Placeholder 2"/>
          <p:cNvSpPr>
            <a:spLocks noGrp="1"/>
          </p:cNvSpPr>
          <p:nvPr>
            <p:ph sz="quarter" idx="10"/>
          </p:nvPr>
        </p:nvSpPr>
        <p:spPr/>
        <p:txBody>
          <a:bodyPr/>
          <a:lstStyle/>
          <a:p>
            <a:pPr lvl="1"/>
            <a:r>
              <a:rPr lang="en-US" b="1" dirty="0" smtClean="0"/>
              <a:t>make </a:t>
            </a:r>
            <a:r>
              <a:rPr lang="en-US" b="1" dirty="0" err="1" smtClean="0"/>
              <a:t>buildworld</a:t>
            </a:r>
            <a:r>
              <a:rPr lang="en-US" b="1" dirty="0" smtClean="0"/>
              <a:t>, make </a:t>
            </a:r>
            <a:r>
              <a:rPr lang="en-US" b="1" dirty="0" err="1" smtClean="0"/>
              <a:t>installworld</a:t>
            </a:r>
            <a:endParaRPr lang="en-US" dirty="0" smtClean="0"/>
          </a:p>
          <a:p>
            <a:pPr lvl="2"/>
            <a:r>
              <a:rPr lang="en-US" dirty="0" smtClean="0"/>
              <a:t>Rebuild all of the </a:t>
            </a:r>
            <a:r>
              <a:rPr lang="en-US" dirty="0" err="1" smtClean="0"/>
              <a:t>userland</a:t>
            </a:r>
            <a:r>
              <a:rPr lang="en-US" dirty="0" smtClean="0"/>
              <a:t> from sources in /</a:t>
            </a:r>
            <a:r>
              <a:rPr lang="en-US" dirty="0" err="1" smtClean="0"/>
              <a:t>usr</a:t>
            </a:r>
            <a:r>
              <a:rPr lang="en-US" dirty="0" smtClean="0"/>
              <a:t>/</a:t>
            </a:r>
            <a:r>
              <a:rPr lang="en-US" dirty="0" err="1" smtClean="0"/>
              <a:t>src</a:t>
            </a:r>
            <a:r>
              <a:rPr lang="en-US" dirty="0" smtClean="0"/>
              <a:t>, and install them</a:t>
            </a:r>
          </a:p>
          <a:p>
            <a:pPr lvl="1"/>
            <a:r>
              <a:rPr lang="en-US" b="1" dirty="0" smtClean="0"/>
              <a:t>make </a:t>
            </a:r>
            <a:r>
              <a:rPr lang="en-US" b="1" dirty="0" err="1" smtClean="0"/>
              <a:t>buildkernel</a:t>
            </a:r>
            <a:r>
              <a:rPr lang="en-US" b="1" dirty="0" smtClean="0"/>
              <a:t>, make </a:t>
            </a:r>
            <a:r>
              <a:rPr lang="en-US" b="1" dirty="0" err="1" smtClean="0"/>
              <a:t>installkernel</a:t>
            </a:r>
            <a:endParaRPr lang="en-US" dirty="0" smtClean="0"/>
          </a:p>
          <a:p>
            <a:pPr lvl="2"/>
            <a:r>
              <a:rPr lang="en-US" dirty="0" smtClean="0"/>
              <a:t>Rebuild kernel from sources in /</a:t>
            </a:r>
            <a:r>
              <a:rPr lang="en-US" dirty="0" err="1" smtClean="0"/>
              <a:t>usr</a:t>
            </a:r>
            <a:r>
              <a:rPr lang="en-US" dirty="0" smtClean="0"/>
              <a:t>/</a:t>
            </a:r>
            <a:r>
              <a:rPr lang="en-US" dirty="0" err="1" smtClean="0"/>
              <a:t>src</a:t>
            </a:r>
            <a:r>
              <a:rPr lang="en-US" dirty="0" smtClean="0"/>
              <a:t>, and install it</a:t>
            </a:r>
          </a:p>
          <a:p>
            <a:pPr lvl="1"/>
            <a:r>
              <a:rPr lang="en-US" dirty="0" smtClean="0"/>
              <a:t>This is commonly used by more advanced users who are comfortable with upgrading a system by rebuilding it from source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interesting </a:t>
            </a:r>
            <a:r>
              <a:rPr lang="en-US" dirty="0" smtClean="0"/>
              <a:t>build targets</a:t>
            </a:r>
            <a:endParaRPr lang="en-US" dirty="0"/>
          </a:p>
        </p:txBody>
      </p:sp>
      <p:sp>
        <p:nvSpPr>
          <p:cNvPr id="3" name="Content Placeholder 2"/>
          <p:cNvSpPr>
            <a:spLocks noGrp="1"/>
          </p:cNvSpPr>
          <p:nvPr>
            <p:ph sz="quarter" idx="10"/>
          </p:nvPr>
        </p:nvSpPr>
        <p:spPr/>
        <p:txBody>
          <a:bodyPr/>
          <a:lstStyle/>
          <a:p>
            <a:pPr lvl="1"/>
            <a:r>
              <a:rPr lang="en-US" b="1" dirty="0" smtClean="0"/>
              <a:t>make universe</a:t>
            </a:r>
            <a:endParaRPr lang="en-US" dirty="0" smtClean="0"/>
          </a:p>
          <a:p>
            <a:pPr lvl="2"/>
            <a:r>
              <a:rPr lang="en-US" dirty="0" smtClean="0"/>
              <a:t>Builds world and kernel on all possible architectures (amd64 arm i386 ia64 pc98 </a:t>
            </a:r>
            <a:r>
              <a:rPr lang="en-US" dirty="0" err="1" smtClean="0"/>
              <a:t>powerpc</a:t>
            </a:r>
            <a:r>
              <a:rPr lang="en-US" dirty="0" smtClean="0"/>
              <a:t> sparc64 sun4v)</a:t>
            </a:r>
          </a:p>
          <a:p>
            <a:pPr lvl="2"/>
            <a:r>
              <a:rPr lang="en-US" dirty="0" smtClean="0"/>
              <a:t>FreeBSD Developers are supposed to use this to make sure they don’t break  other architectures</a:t>
            </a:r>
          </a:p>
          <a:p>
            <a:pPr lvl="1"/>
            <a:r>
              <a:rPr lang="en-US" b="1" dirty="0" smtClean="0"/>
              <a:t>make release</a:t>
            </a:r>
          </a:p>
          <a:p>
            <a:pPr lvl="2"/>
            <a:r>
              <a:rPr lang="en-US" dirty="0" smtClean="0"/>
              <a:t>Used to rebuild everything from sources, and then end up with installation media (CD/DVD)</a:t>
            </a:r>
          </a:p>
          <a:p>
            <a:pPr lvl="2"/>
            <a:r>
              <a:rPr lang="en-US" dirty="0" smtClean="0"/>
              <a:t>FreeBSD release engineering team uses this to create installation media available from FreeBSD.org ftp and web sites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some pain points with the current system?</a:t>
            </a:r>
            <a:endParaRPr lang="en-US" dirty="0"/>
          </a:p>
        </p:txBody>
      </p:sp>
      <p:sp>
        <p:nvSpPr>
          <p:cNvPr id="3" name="Content Placeholder 2"/>
          <p:cNvSpPr>
            <a:spLocks noGrp="1"/>
          </p:cNvSpPr>
          <p:nvPr>
            <p:ph sz="quarter" idx="10"/>
          </p:nvPr>
        </p:nvSpPr>
        <p:spPr/>
        <p:txBody>
          <a:bodyPr/>
          <a:lstStyle/>
          <a:p>
            <a:pPr lvl="1"/>
            <a:r>
              <a:rPr lang="en-US" dirty="0" smtClean="0"/>
              <a:t>FreeBSD build system works quite well, but there are some problems:</a:t>
            </a:r>
          </a:p>
          <a:p>
            <a:pPr marL="1085850" lvl="2" indent="-457200">
              <a:buFont typeface="+mj-lt"/>
              <a:buAutoNum type="arabicPeriod"/>
            </a:pPr>
            <a:r>
              <a:rPr lang="en-US" b="1" dirty="0" smtClean="0"/>
              <a:t>make universe</a:t>
            </a:r>
            <a:r>
              <a:rPr lang="en-US" dirty="0" smtClean="0"/>
              <a:t> takes a long time, so few developers use it.  Less commonly used architectures break, and are only noticed by tinderbox systems</a:t>
            </a:r>
          </a:p>
          <a:p>
            <a:pPr marL="1085850" lvl="2" indent="-457200">
              <a:buFont typeface="+mj-lt"/>
              <a:buAutoNum type="arabicPeriod"/>
            </a:pPr>
            <a:r>
              <a:rPr lang="en-US" dirty="0" smtClean="0"/>
              <a:t>Parallel builds (make –j [n]) of </a:t>
            </a:r>
            <a:r>
              <a:rPr lang="en-US" dirty="0" err="1" smtClean="0"/>
              <a:t>buildworld</a:t>
            </a:r>
            <a:r>
              <a:rPr lang="en-US" dirty="0" smtClean="0"/>
              <a:t>/</a:t>
            </a:r>
            <a:r>
              <a:rPr lang="en-US" dirty="0" err="1" smtClean="0"/>
              <a:t>buildkernel</a:t>
            </a:r>
            <a:r>
              <a:rPr lang="en-US" dirty="0" smtClean="0"/>
              <a:t>, are not so reliable, and are not the default.  This prevents optimal use of multi-</a:t>
            </a:r>
            <a:r>
              <a:rPr lang="en-US" dirty="0" err="1" smtClean="0"/>
              <a:t>cpu</a:t>
            </a:r>
            <a:r>
              <a:rPr lang="en-US" dirty="0" smtClean="0"/>
              <a:t>/multi-core systems and distributed systems for building.</a:t>
            </a:r>
          </a:p>
          <a:p>
            <a:pPr marL="1085850" lvl="2" indent="-457200">
              <a:buFont typeface="+mj-lt"/>
              <a:buAutoNum type="arabicPeriod"/>
            </a:pPr>
            <a:r>
              <a:rPr lang="en-US" dirty="0" smtClean="0"/>
              <a:t>Expressing more complex build dependencies requires a lot of knowledge of build systems.  For example, an IDL compiler can generate .c and .h files, which can then be built into a library.  This library and all things which link against this library now depend on the IDL compiler.</a:t>
            </a:r>
          </a:p>
          <a:p>
            <a:pPr marL="801688" lvl="1" indent="-457200"/>
            <a:r>
              <a:rPr lang="en-US" dirty="0" smtClean="0"/>
              <a:t>Problems manifest as build breaks, or very long build times.</a:t>
            </a:r>
          </a:p>
          <a:p>
            <a:pPr marL="1085850" lvl="2" indent="-457200">
              <a:buFont typeface="+mj-lt"/>
              <a:buAutoNum type="arabicPeriod"/>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for INCREMENTAL IMPROVEMENTS to MAKE</a:t>
            </a:r>
            <a:endParaRPr lang="en-US" dirty="0"/>
          </a:p>
        </p:txBody>
      </p:sp>
      <p:sp>
        <p:nvSpPr>
          <p:cNvPr id="3" name="Content Placeholder 2"/>
          <p:cNvSpPr>
            <a:spLocks noGrp="1"/>
          </p:cNvSpPr>
          <p:nvPr>
            <p:ph sz="quarter" idx="10"/>
          </p:nvPr>
        </p:nvSpPr>
        <p:spPr/>
        <p:txBody>
          <a:bodyPr/>
          <a:lstStyle/>
          <a:p>
            <a:pPr lvl="1"/>
            <a:r>
              <a:rPr lang="en-US" dirty="0" smtClean="0"/>
              <a:t>Pain points in build are annoying for FreeBSD but tolerable.</a:t>
            </a:r>
          </a:p>
          <a:p>
            <a:pPr lvl="1"/>
            <a:r>
              <a:rPr lang="en-US" dirty="0" smtClean="0"/>
              <a:t>At Juniper, due to the size of the codebase, these problems are not so tolerable.</a:t>
            </a:r>
          </a:p>
          <a:p>
            <a:pPr lvl="1"/>
            <a:r>
              <a:rPr lang="en-US" dirty="0" smtClean="0"/>
              <a:t>John </a:t>
            </a:r>
            <a:r>
              <a:rPr lang="en-US" dirty="0" err="1" smtClean="0"/>
              <a:t>Birrell</a:t>
            </a:r>
            <a:r>
              <a:rPr lang="en-US" dirty="0" smtClean="0"/>
              <a:t> had worked on build systems before, and had some ideas to improve things at Juniper by making incremental improvements in make:</a:t>
            </a:r>
          </a:p>
          <a:p>
            <a:pPr lvl="2"/>
            <a:r>
              <a:rPr lang="en-US" dirty="0" smtClean="0"/>
              <a:t>As </a:t>
            </a:r>
            <a:r>
              <a:rPr lang="en-US" b="1" dirty="0" smtClean="0"/>
              <a:t>make</a:t>
            </a:r>
            <a:r>
              <a:rPr lang="en-US" dirty="0" smtClean="0"/>
              <a:t> forks off processes during the build, the file accesses of these processes could be traced.  </a:t>
            </a:r>
            <a:r>
              <a:rPr lang="en-US" dirty="0" err="1" smtClean="0"/>
              <a:t>Makefile</a:t>
            </a:r>
            <a:r>
              <a:rPr lang="en-US" dirty="0" smtClean="0"/>
              <a:t> needs to specify </a:t>
            </a:r>
            <a:r>
              <a:rPr lang="en-US" b="1" dirty="0" smtClean="0"/>
              <a:t>explicit dependencies</a:t>
            </a:r>
            <a:r>
              <a:rPr lang="en-US" dirty="0" smtClean="0"/>
              <a:t> (these .c files make up this library), but more complex </a:t>
            </a:r>
            <a:r>
              <a:rPr lang="en-US" b="1" dirty="0" smtClean="0"/>
              <a:t>implicit dependencies</a:t>
            </a:r>
            <a:r>
              <a:rPr lang="en-US" dirty="0" smtClean="0"/>
              <a:t> can be captured by the tool and used during the build.</a:t>
            </a:r>
          </a:p>
          <a:p>
            <a:pPr lvl="2"/>
            <a:r>
              <a:rPr lang="en-US" dirty="0" smtClean="0"/>
              <a:t>“</a:t>
            </a:r>
            <a:r>
              <a:rPr lang="en-US" dirty="0" err="1" smtClean="0"/>
              <a:t>makefile</a:t>
            </a:r>
            <a:r>
              <a:rPr lang="en-US" dirty="0" smtClean="0"/>
              <a:t> infrastructure” for better handling dependencies between directories could be written, and help with improved parallel builds</a:t>
            </a:r>
            <a:endParaRPr lang="en-US" dirty="0"/>
          </a:p>
        </p:txBody>
      </p:sp>
    </p:spTree>
  </p:cSld>
  <p:clrMapOvr>
    <a:masterClrMapping/>
  </p:clrMapOvr>
</p:sld>
</file>

<file path=ppt/theme/theme1.xml><?xml version="1.0" encoding="utf-8"?>
<a:theme xmlns:a="http://schemas.openxmlformats.org/drawingml/2006/main" name="2007-Template-PP-420001">
  <a:themeElements>
    <a:clrScheme name="Juniper themes">
      <a:dk1>
        <a:srgbClr val="333333"/>
      </a:dk1>
      <a:lt1>
        <a:srgbClr val="FFFFFF"/>
      </a:lt1>
      <a:dk2>
        <a:srgbClr val="93220B"/>
      </a:dk2>
      <a:lt2>
        <a:srgbClr val="5C852D"/>
      </a:lt2>
      <a:accent1>
        <a:srgbClr val="0067AC"/>
      </a:accent1>
      <a:accent2>
        <a:srgbClr val="BFC16B"/>
      </a:accent2>
      <a:accent3>
        <a:srgbClr val="F26649"/>
      </a:accent3>
      <a:accent4>
        <a:srgbClr val="2F8D7D"/>
      </a:accent4>
      <a:accent5>
        <a:srgbClr val="7EB0CC"/>
      </a:accent5>
      <a:accent6>
        <a:srgbClr val="807F83"/>
      </a:accent6>
      <a:hlink>
        <a:srgbClr val="5D87A1"/>
      </a:hlink>
      <a:folHlink>
        <a:srgbClr val="F79646"/>
      </a:folHlink>
    </a:clrScheme>
    <a:fontScheme name="JuniperTemplate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presenter title">
      <a:srgbClr val="4D4D4D"/>
    </a:custClr>
    <a:custClr name="text title">
      <a:srgbClr val="292929"/>
    </a:custClr>
    <a:custClr name="subtitle blue">
      <a:srgbClr val="5D87A1"/>
    </a:custClr>
    <a:custClr name="axis">
      <a:srgbClr val="807F83"/>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2007-Template-PP-420001</Template>
  <TotalTime>609</TotalTime>
  <Words>1950</Words>
  <Application>Microsoft Office PowerPoint</Application>
  <PresentationFormat>On-screen Show (4:3)</PresentationFormat>
  <Paragraphs>148</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2007-Template-PP-420001</vt:lpstr>
      <vt:lpstr>Jbuild – next generation build tool for Freebsd</vt:lpstr>
      <vt:lpstr>Overview</vt:lpstr>
      <vt:lpstr>Why do people like to base products on bsd?</vt:lpstr>
      <vt:lpstr>FreeBSD build system</vt:lpstr>
      <vt:lpstr>Example: Makefile for librt</vt:lpstr>
      <vt:lpstr>COMMON USES of FREEBSD build system</vt:lpstr>
      <vt:lpstr>OTHER interesting build targets</vt:lpstr>
      <vt:lpstr>What are some pain points with the current system?</vt:lpstr>
      <vt:lpstr>Ideas for INCREMENTAL IMPROVEMENTS to MAKE</vt:lpstr>
      <vt:lpstr>What’s in a name: jbuild?</vt:lpstr>
      <vt:lpstr>Prototype 1:  jbuild + dtrace</vt:lpstr>
      <vt:lpstr>Prototype 1: ANALYSIS</vt:lpstr>
      <vt:lpstr>Prototype 2: jbuild + filemon kernel module</vt:lpstr>
      <vt:lpstr>Prototype 2: filemon kernel module</vt:lpstr>
      <vt:lpstr>Prototype 2: Analysis</vt:lpstr>
      <vt:lpstr>FILEMON output</vt:lpstr>
      <vt:lpstr>Directory dependencies and parallel builds</vt:lpstr>
      <vt:lpstr>Directory dependencies: jdirdep</vt:lpstr>
      <vt:lpstr>Directory dependencies: 2-level sub-make processes</vt:lpstr>
      <vt:lpstr>Directory dependencies: 2-level sub-make processes</vt:lpstr>
      <vt:lpstr>Testing that a directory builds on all TARGETS</vt:lpstr>
      <vt:lpstr>Trying it out</vt:lpstr>
      <vt:lpstr>Future directions</vt:lpstr>
      <vt:lpstr>Conclusions</vt:lpstr>
      <vt:lpstr>In MEMORIAL</vt:lpstr>
    </vt:vector>
  </TitlesOfParts>
  <Company>Foo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Jbuild – next generation build tool for Freebsd</dc:title>
  <dc:creator>C R</dc:creator>
  <cp:lastModifiedBy>C R</cp:lastModifiedBy>
  <cp:revision>85</cp:revision>
  <dcterms:created xsi:type="dcterms:W3CDTF">2010-05-13T18:54:16Z</dcterms:created>
  <dcterms:modified xsi:type="dcterms:W3CDTF">2010-05-14T14:56:53Z</dcterms:modified>
</cp:coreProperties>
</file>